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66" r:id="rId3"/>
    <p:sldId id="257" r:id="rId4"/>
    <p:sldId id="263" r:id="rId5"/>
    <p:sldId id="262" r:id="rId6"/>
    <p:sldId id="261" r:id="rId7"/>
    <p:sldId id="260" r:id="rId8"/>
    <p:sldId id="264" r:id="rId9"/>
    <p:sldId id="258" r:id="rId10"/>
    <p:sldId id="265" r:id="rId11"/>
    <p:sldId id="267" r:id="rId12"/>
    <p:sldId id="271" r:id="rId13"/>
    <p:sldId id="269" r:id="rId14"/>
    <p:sldId id="268"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455" r:id="rId29"/>
    <p:sldId id="456" r:id="rId30"/>
    <p:sldId id="457" r:id="rId31"/>
    <p:sldId id="458" r:id="rId32"/>
    <p:sldId id="459" r:id="rId33"/>
    <p:sldId id="460" r:id="rId34"/>
    <p:sldId id="461" r:id="rId35"/>
    <p:sldId id="462" r:id="rId36"/>
    <p:sldId id="464" r:id="rId37"/>
    <p:sldId id="465" r:id="rId38"/>
    <p:sldId id="466" r:id="rId39"/>
    <p:sldId id="467" r:id="rId40"/>
    <p:sldId id="468" r:id="rId41"/>
    <p:sldId id="469" r:id="rId42"/>
    <p:sldId id="470" r:id="rId43"/>
    <p:sldId id="471" r:id="rId44"/>
    <p:sldId id="472" r:id="rId45"/>
    <p:sldId id="477" r:id="rId46"/>
    <p:sldId id="478" r:id="rId47"/>
    <p:sldId id="479" r:id="rId48"/>
    <p:sldId id="48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3969" autoAdjust="0"/>
  </p:normalViewPr>
  <p:slideViewPr>
    <p:cSldViewPr snapToGrid="0" snapToObjects="1">
      <p:cViewPr varScale="1">
        <p:scale>
          <a:sx n="68" d="100"/>
          <a:sy n="68" d="100"/>
        </p:scale>
        <p:origin x="6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9CE30-A5D9-ED4E-9779-833E3F5DC71F}"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E5008-1C97-774F-9E10-F9351571D322}" type="slidenum">
              <a:rPr lang="en-US" smtClean="0"/>
              <a:t>‹#›</a:t>
            </a:fld>
            <a:endParaRPr lang="en-US"/>
          </a:p>
        </p:txBody>
      </p:sp>
    </p:spTree>
    <p:extLst>
      <p:ext uri="{BB962C8B-B14F-4D97-AF65-F5344CB8AC3E}">
        <p14:creationId xmlns:p14="http://schemas.microsoft.com/office/powerpoint/2010/main" val="203532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E5008-1C97-774F-9E10-F9351571D322}" type="slidenum">
              <a:rPr lang="en-US" smtClean="0"/>
              <a:t>11</a:t>
            </a:fld>
            <a:endParaRPr lang="en-US"/>
          </a:p>
        </p:txBody>
      </p:sp>
    </p:spTree>
    <p:extLst>
      <p:ext uri="{BB962C8B-B14F-4D97-AF65-F5344CB8AC3E}">
        <p14:creationId xmlns:p14="http://schemas.microsoft.com/office/powerpoint/2010/main" val="382678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6E5008-1C97-774F-9E10-F9351571D322}" type="slidenum">
              <a:rPr lang="en-US" smtClean="0"/>
              <a:t>13</a:t>
            </a:fld>
            <a:endParaRPr lang="en-US"/>
          </a:p>
        </p:txBody>
      </p:sp>
    </p:spTree>
    <p:extLst>
      <p:ext uri="{BB962C8B-B14F-4D97-AF65-F5344CB8AC3E}">
        <p14:creationId xmlns:p14="http://schemas.microsoft.com/office/powerpoint/2010/main" val="282749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6E5008-1C97-774F-9E10-F9351571D322}" type="slidenum">
              <a:rPr lang="en-US" smtClean="0"/>
              <a:t>15</a:t>
            </a:fld>
            <a:endParaRPr lang="en-US"/>
          </a:p>
        </p:txBody>
      </p:sp>
    </p:spTree>
    <p:extLst>
      <p:ext uri="{BB962C8B-B14F-4D97-AF65-F5344CB8AC3E}">
        <p14:creationId xmlns:p14="http://schemas.microsoft.com/office/powerpoint/2010/main" val="261538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47C0-F2FE-A148-9DAE-A6A8214E6E4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9F7B0DE-C523-B54E-9BDA-A03DA9EC5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B4374E-00DA-AF4C-B672-F5DEFD73ECF6}"/>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A1A0A284-BA6A-DD47-9DBB-BB989270B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430D4-4ADD-4F4F-82F2-D421BCA29409}"/>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1040037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386D-D0C2-954D-8255-1ECB29FB2A2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9ECED3-07AE-F04D-9C35-41BEB65AC6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2546A8-ECB3-674E-9720-86F221FECDB0}"/>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F89E6A2A-B004-664A-899E-F6C5C6BDE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DA970-55EC-A04D-80D5-2061A7F8D4DB}"/>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232853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12E85E-2157-294C-9959-B2011CA9F62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3889A9-D1FC-F249-B099-1C6C1CB6CE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E56D0C-FF6D-F649-9CD4-DA82B3536E52}"/>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6EB458F3-167E-214E-9A9B-49753F699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53A5C-3565-8B47-AC41-0842C3BFC64E}"/>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286506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0151-4614-4646-9C47-FA6AF498FE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9512152-3E9A-4944-B37B-8F8B4EF795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7E13C9-0211-4045-9255-5F8BDB7B91FF}"/>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6F007C16-1342-C143-BABB-8A51BB3BC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CA979-560C-E947-AEAE-BC8A0B096C52}"/>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248218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7BAB-EAD1-2744-9DE8-D4C3028D8C4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0EE3ED-34B1-C547-A910-465247BD03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C5AC3A-12A2-5042-AE37-EC9F3A0E07D1}"/>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9039FE56-C4C3-ED43-92CF-575FA77F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B28C5-E2AF-3E45-AB32-5D5E8AB5BFC9}"/>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307047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D156-3D2E-AC4E-8B94-E58D046A6B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8C3D40-E611-604F-9DB7-71EFACFFF75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FE3C105-6A1C-4349-BEEA-DEF95B65E5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11AEDC0-F14D-3C42-A068-92DE19C90511}"/>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6" name="Footer Placeholder 5">
            <a:extLst>
              <a:ext uri="{FF2B5EF4-FFF2-40B4-BE49-F238E27FC236}">
                <a16:creationId xmlns:a16="http://schemas.microsoft.com/office/drawing/2014/main" id="{A42DF3E1-B477-4741-9A38-BB7E0FC4B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70E6B-7EC8-D24B-8607-C82E3FA87EE8}"/>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339550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5F3E-60F3-DE4F-AD6E-EFA9DFFF3C7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7A8324-927F-3340-AE03-5F286FD5C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27D366-4755-D642-8C4E-BCDA3785260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D828237-AE28-CF4B-8BAD-0CA2EF6EDB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74915A-DE70-514E-9A12-0E882C44AAA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0E449CC-6021-894F-8422-9A0B1CE459AE}"/>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8" name="Footer Placeholder 7">
            <a:extLst>
              <a:ext uri="{FF2B5EF4-FFF2-40B4-BE49-F238E27FC236}">
                <a16:creationId xmlns:a16="http://schemas.microsoft.com/office/drawing/2014/main" id="{8BFBD6E3-CAF4-4E4C-A8A4-4B19536A92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1C31E8-BA86-984D-B512-1DE82B1BF7C8}"/>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125135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BA6D-3897-C949-8EAC-62566A5644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86C8F4C-10BF-D040-A324-53EDA12FDD9C}"/>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4" name="Footer Placeholder 3">
            <a:extLst>
              <a:ext uri="{FF2B5EF4-FFF2-40B4-BE49-F238E27FC236}">
                <a16:creationId xmlns:a16="http://schemas.microsoft.com/office/drawing/2014/main" id="{256737AB-5ADE-E943-AA4B-8B8753DA50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EFC58-4FA7-7B4B-AF24-154EEFCD8BEE}"/>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89137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327A5-DBD7-6D46-8D95-25AC122CA466}"/>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3" name="Footer Placeholder 2">
            <a:extLst>
              <a:ext uri="{FF2B5EF4-FFF2-40B4-BE49-F238E27FC236}">
                <a16:creationId xmlns:a16="http://schemas.microsoft.com/office/drawing/2014/main" id="{7A21D301-9BCA-DA4A-A048-E584285CC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F08F1-D17E-9541-A68E-5CA90C791082}"/>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152232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AF93-4895-6F4A-85F7-672CBAFEA8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828C602-0F53-CD4A-98AB-2C171C4ED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4AE9AD-927E-5D41-8EAA-B984E6456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3F0987-9AC1-134D-99DB-1698726B1F6B}"/>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6" name="Footer Placeholder 5">
            <a:extLst>
              <a:ext uri="{FF2B5EF4-FFF2-40B4-BE49-F238E27FC236}">
                <a16:creationId xmlns:a16="http://schemas.microsoft.com/office/drawing/2014/main" id="{6A786ADA-7445-7541-98AE-75CBBCD69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8F59F-3180-6F43-A5E3-A7C5AB34F375}"/>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109896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1D08-479E-4C4F-A203-C2AAA57034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AC5700-95D2-604E-A11B-2A36D0ED3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A15202-64A0-514D-B54B-92E205F0E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96A4F5-813A-964F-B9F5-90312772E7C6}"/>
              </a:ext>
            </a:extLst>
          </p:cNvPr>
          <p:cNvSpPr>
            <a:spLocks noGrp="1"/>
          </p:cNvSpPr>
          <p:nvPr>
            <p:ph type="dt" sz="half" idx="10"/>
          </p:nvPr>
        </p:nvSpPr>
        <p:spPr/>
        <p:txBody>
          <a:bodyPr/>
          <a:lstStyle/>
          <a:p>
            <a:fld id="{16B31E48-3BBA-6B44-BF44-9B3BDAE1683F}" type="datetimeFigureOut">
              <a:rPr lang="en-US" smtClean="0"/>
              <a:t>4/8/2024</a:t>
            </a:fld>
            <a:endParaRPr lang="en-US"/>
          </a:p>
        </p:txBody>
      </p:sp>
      <p:sp>
        <p:nvSpPr>
          <p:cNvPr id="6" name="Footer Placeholder 5">
            <a:extLst>
              <a:ext uri="{FF2B5EF4-FFF2-40B4-BE49-F238E27FC236}">
                <a16:creationId xmlns:a16="http://schemas.microsoft.com/office/drawing/2014/main" id="{A62D24A7-0CDE-FE47-9CCA-AC46C97D2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60603-F5C4-C640-8C36-4463FCF0E082}"/>
              </a:ext>
            </a:extLst>
          </p:cNvPr>
          <p:cNvSpPr>
            <a:spLocks noGrp="1"/>
          </p:cNvSpPr>
          <p:nvPr>
            <p:ph type="sldNum" sz="quarter" idx="12"/>
          </p:nvPr>
        </p:nvSpPr>
        <p:spPr/>
        <p:txBody>
          <a:bodyPr/>
          <a:lstStyle/>
          <a:p>
            <a:fld id="{6DDA0F98-3ABC-C343-9EF3-B73B1E28D308}" type="slidenum">
              <a:rPr lang="en-US" smtClean="0"/>
              <a:t>‹#›</a:t>
            </a:fld>
            <a:endParaRPr lang="en-US"/>
          </a:p>
        </p:txBody>
      </p:sp>
    </p:spTree>
    <p:extLst>
      <p:ext uri="{BB962C8B-B14F-4D97-AF65-F5344CB8AC3E}">
        <p14:creationId xmlns:p14="http://schemas.microsoft.com/office/powerpoint/2010/main" val="357368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5E1F9-6829-9E4A-A97B-090EA3B20E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BE9B33-ECE3-CD4F-ADE4-BF5F1F53F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49E353-232C-1C46-AC8E-862994E81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31E48-3BBA-6B44-BF44-9B3BDAE1683F}" type="datetimeFigureOut">
              <a:rPr lang="en-US" smtClean="0"/>
              <a:t>4/8/2024</a:t>
            </a:fld>
            <a:endParaRPr lang="en-US"/>
          </a:p>
        </p:txBody>
      </p:sp>
      <p:sp>
        <p:nvSpPr>
          <p:cNvPr id="5" name="Footer Placeholder 4">
            <a:extLst>
              <a:ext uri="{FF2B5EF4-FFF2-40B4-BE49-F238E27FC236}">
                <a16:creationId xmlns:a16="http://schemas.microsoft.com/office/drawing/2014/main" id="{832391FD-CFF8-4741-9C6E-62FD26B97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081426-F9FA-614F-B51A-DC903B0174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A0F98-3ABC-C343-9EF3-B73B1E28D308}" type="slidenum">
              <a:rPr lang="en-US" smtClean="0"/>
              <a:t>‹#›</a:t>
            </a:fld>
            <a:endParaRPr lang="en-US"/>
          </a:p>
        </p:txBody>
      </p:sp>
    </p:spTree>
    <p:extLst>
      <p:ext uri="{BB962C8B-B14F-4D97-AF65-F5344CB8AC3E}">
        <p14:creationId xmlns:p14="http://schemas.microsoft.com/office/powerpoint/2010/main" val="4064820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AB9601-BFA6-4543-8C26-1BDE83585E82}"/>
              </a:ext>
            </a:extLst>
          </p:cNvPr>
          <p:cNvSpPr txBox="1"/>
          <p:nvPr/>
        </p:nvSpPr>
        <p:spPr>
          <a:xfrm>
            <a:off x="3756454" y="2379361"/>
            <a:ext cx="5931243" cy="584775"/>
          </a:xfrm>
          <a:prstGeom prst="rect">
            <a:avLst/>
          </a:prstGeom>
          <a:noFill/>
        </p:spPr>
        <p:txBody>
          <a:bodyPr wrap="square">
            <a:spAutoFit/>
          </a:bodyPr>
          <a:lstStyle/>
          <a:p>
            <a:r>
              <a:rPr lang="en-US" sz="3200" b="1" dirty="0">
                <a:effectLst/>
                <a:latin typeface="Franklin Gothic Medium" panose="020B0603020102020204" pitchFamily="34" charset="0"/>
                <a:ea typeface="Calibri" panose="020F0502020204030204" pitchFamily="34" charset="0"/>
                <a:cs typeface="Calibri" panose="020F0502020204030204" pitchFamily="34" charset="0"/>
              </a:rPr>
              <a:t>Private Deployment Models</a:t>
            </a:r>
            <a:r>
              <a:rPr lang="en-IN" sz="3200" dirty="0">
                <a:effectLst/>
              </a:rPr>
              <a:t> </a:t>
            </a:r>
            <a:endParaRPr lang="en-US" sz="3200" dirty="0"/>
          </a:p>
        </p:txBody>
      </p:sp>
    </p:spTree>
    <p:extLst>
      <p:ext uri="{BB962C8B-B14F-4D97-AF65-F5344CB8AC3E}">
        <p14:creationId xmlns:p14="http://schemas.microsoft.com/office/powerpoint/2010/main" val="1685761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4F85C-A519-4448-A526-08B8C32B16CB}"/>
              </a:ext>
            </a:extLst>
          </p:cNvPr>
          <p:cNvPicPr>
            <a:picLocks noChangeAspect="1"/>
          </p:cNvPicPr>
          <p:nvPr/>
        </p:nvPicPr>
        <p:blipFill>
          <a:blip r:embed="rId2"/>
          <a:stretch>
            <a:fillRect/>
          </a:stretch>
        </p:blipFill>
        <p:spPr>
          <a:xfrm>
            <a:off x="447221" y="420399"/>
            <a:ext cx="10467522" cy="5202464"/>
          </a:xfrm>
          <a:prstGeom prst="rect">
            <a:avLst/>
          </a:prstGeom>
        </p:spPr>
      </p:pic>
    </p:spTree>
    <p:extLst>
      <p:ext uri="{BB962C8B-B14F-4D97-AF65-F5344CB8AC3E}">
        <p14:creationId xmlns:p14="http://schemas.microsoft.com/office/powerpoint/2010/main" val="3225291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0035D-C8FD-4942-95F7-D933DB4F886E}"/>
              </a:ext>
            </a:extLst>
          </p:cNvPr>
          <p:cNvPicPr>
            <a:picLocks noChangeAspect="1"/>
          </p:cNvPicPr>
          <p:nvPr/>
        </p:nvPicPr>
        <p:blipFill>
          <a:blip r:embed="rId3"/>
          <a:stretch>
            <a:fillRect/>
          </a:stretch>
        </p:blipFill>
        <p:spPr>
          <a:xfrm>
            <a:off x="219528" y="240393"/>
            <a:ext cx="11377385" cy="5986236"/>
          </a:xfrm>
          <a:prstGeom prst="rect">
            <a:avLst/>
          </a:prstGeom>
        </p:spPr>
      </p:pic>
    </p:spTree>
    <p:extLst>
      <p:ext uri="{BB962C8B-B14F-4D97-AF65-F5344CB8AC3E}">
        <p14:creationId xmlns:p14="http://schemas.microsoft.com/office/powerpoint/2010/main" val="1873795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051E2-B2AA-9391-F2B5-A51ECF29D7BA}"/>
              </a:ext>
            </a:extLst>
          </p:cNvPr>
          <p:cNvPicPr>
            <a:picLocks noChangeAspect="1"/>
          </p:cNvPicPr>
          <p:nvPr/>
        </p:nvPicPr>
        <p:blipFill>
          <a:blip r:embed="rId2"/>
          <a:stretch>
            <a:fillRect/>
          </a:stretch>
        </p:blipFill>
        <p:spPr>
          <a:xfrm>
            <a:off x="759766" y="486798"/>
            <a:ext cx="10430747" cy="6001088"/>
          </a:xfrm>
          <a:prstGeom prst="rect">
            <a:avLst/>
          </a:prstGeom>
        </p:spPr>
      </p:pic>
    </p:spTree>
    <p:extLst>
      <p:ext uri="{BB962C8B-B14F-4D97-AF65-F5344CB8AC3E}">
        <p14:creationId xmlns:p14="http://schemas.microsoft.com/office/powerpoint/2010/main" val="2855822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16C47-28F9-1201-AC4E-7445810DCB69}"/>
              </a:ext>
            </a:extLst>
          </p:cNvPr>
          <p:cNvPicPr>
            <a:picLocks noChangeAspect="1"/>
          </p:cNvPicPr>
          <p:nvPr/>
        </p:nvPicPr>
        <p:blipFill>
          <a:blip r:embed="rId3"/>
          <a:stretch>
            <a:fillRect/>
          </a:stretch>
        </p:blipFill>
        <p:spPr>
          <a:xfrm>
            <a:off x="451936" y="145860"/>
            <a:ext cx="11333664" cy="6712139"/>
          </a:xfrm>
          <a:prstGeom prst="rect">
            <a:avLst/>
          </a:prstGeom>
        </p:spPr>
      </p:pic>
    </p:spTree>
    <p:extLst>
      <p:ext uri="{BB962C8B-B14F-4D97-AF65-F5344CB8AC3E}">
        <p14:creationId xmlns:p14="http://schemas.microsoft.com/office/powerpoint/2010/main" val="3817798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6D009-E831-BB95-9C57-E341E8B0E606}"/>
              </a:ext>
            </a:extLst>
          </p:cNvPr>
          <p:cNvPicPr>
            <a:picLocks noChangeAspect="1"/>
          </p:cNvPicPr>
          <p:nvPr/>
        </p:nvPicPr>
        <p:blipFill>
          <a:blip r:embed="rId2"/>
          <a:stretch>
            <a:fillRect/>
          </a:stretch>
        </p:blipFill>
        <p:spPr>
          <a:xfrm>
            <a:off x="287409" y="193877"/>
            <a:ext cx="11389929" cy="6470245"/>
          </a:xfrm>
          <a:prstGeom prst="rect">
            <a:avLst/>
          </a:prstGeom>
        </p:spPr>
      </p:pic>
    </p:spTree>
    <p:extLst>
      <p:ext uri="{BB962C8B-B14F-4D97-AF65-F5344CB8AC3E}">
        <p14:creationId xmlns:p14="http://schemas.microsoft.com/office/powerpoint/2010/main" val="3105730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365CE-A4AE-1962-D227-7E223FAEC78E}"/>
              </a:ext>
            </a:extLst>
          </p:cNvPr>
          <p:cNvPicPr>
            <a:picLocks noChangeAspect="1"/>
          </p:cNvPicPr>
          <p:nvPr/>
        </p:nvPicPr>
        <p:blipFill>
          <a:blip r:embed="rId3"/>
          <a:stretch>
            <a:fillRect/>
          </a:stretch>
        </p:blipFill>
        <p:spPr>
          <a:xfrm>
            <a:off x="377072" y="247205"/>
            <a:ext cx="11423041" cy="6414851"/>
          </a:xfrm>
          <a:prstGeom prst="rect">
            <a:avLst/>
          </a:prstGeom>
        </p:spPr>
      </p:pic>
    </p:spTree>
    <p:extLst>
      <p:ext uri="{BB962C8B-B14F-4D97-AF65-F5344CB8AC3E}">
        <p14:creationId xmlns:p14="http://schemas.microsoft.com/office/powerpoint/2010/main" val="1523792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2CA33-F634-D550-D796-BD90A58894FA}"/>
              </a:ext>
            </a:extLst>
          </p:cNvPr>
          <p:cNvPicPr>
            <a:picLocks noChangeAspect="1"/>
          </p:cNvPicPr>
          <p:nvPr/>
        </p:nvPicPr>
        <p:blipFill>
          <a:blip r:embed="rId2"/>
          <a:stretch>
            <a:fillRect/>
          </a:stretch>
        </p:blipFill>
        <p:spPr>
          <a:xfrm>
            <a:off x="770431" y="313975"/>
            <a:ext cx="11005933" cy="5892861"/>
          </a:xfrm>
          <a:prstGeom prst="rect">
            <a:avLst/>
          </a:prstGeom>
        </p:spPr>
      </p:pic>
    </p:spTree>
    <p:extLst>
      <p:ext uri="{BB962C8B-B14F-4D97-AF65-F5344CB8AC3E}">
        <p14:creationId xmlns:p14="http://schemas.microsoft.com/office/powerpoint/2010/main" val="3227320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6142E-D888-ED2B-26EE-8537B2440860}"/>
              </a:ext>
            </a:extLst>
          </p:cNvPr>
          <p:cNvPicPr>
            <a:picLocks noChangeAspect="1"/>
          </p:cNvPicPr>
          <p:nvPr/>
        </p:nvPicPr>
        <p:blipFill>
          <a:blip r:embed="rId2"/>
          <a:stretch>
            <a:fillRect/>
          </a:stretch>
        </p:blipFill>
        <p:spPr>
          <a:xfrm>
            <a:off x="935445" y="513137"/>
            <a:ext cx="10563828" cy="5361190"/>
          </a:xfrm>
          <a:prstGeom prst="rect">
            <a:avLst/>
          </a:prstGeom>
        </p:spPr>
      </p:pic>
    </p:spTree>
    <p:extLst>
      <p:ext uri="{BB962C8B-B14F-4D97-AF65-F5344CB8AC3E}">
        <p14:creationId xmlns:p14="http://schemas.microsoft.com/office/powerpoint/2010/main" val="10531068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B679E-ED9B-9A05-DCFD-C4F5E1848A28}"/>
              </a:ext>
            </a:extLst>
          </p:cNvPr>
          <p:cNvPicPr>
            <a:picLocks noChangeAspect="1"/>
          </p:cNvPicPr>
          <p:nvPr/>
        </p:nvPicPr>
        <p:blipFill>
          <a:blip r:embed="rId2"/>
          <a:stretch>
            <a:fillRect/>
          </a:stretch>
        </p:blipFill>
        <p:spPr>
          <a:xfrm>
            <a:off x="1585283" y="947391"/>
            <a:ext cx="9021434" cy="4963218"/>
          </a:xfrm>
          <a:prstGeom prst="rect">
            <a:avLst/>
          </a:prstGeom>
        </p:spPr>
      </p:pic>
    </p:spTree>
    <p:extLst>
      <p:ext uri="{BB962C8B-B14F-4D97-AF65-F5344CB8AC3E}">
        <p14:creationId xmlns:p14="http://schemas.microsoft.com/office/powerpoint/2010/main" val="2213348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12A50-98A1-D091-DB4F-40CFA31BBEF8}"/>
              </a:ext>
            </a:extLst>
          </p:cNvPr>
          <p:cNvPicPr>
            <a:picLocks noChangeAspect="1"/>
          </p:cNvPicPr>
          <p:nvPr/>
        </p:nvPicPr>
        <p:blipFill>
          <a:blip r:embed="rId2"/>
          <a:stretch>
            <a:fillRect/>
          </a:stretch>
        </p:blipFill>
        <p:spPr>
          <a:xfrm>
            <a:off x="892556" y="519205"/>
            <a:ext cx="10191080" cy="5313559"/>
          </a:xfrm>
          <a:prstGeom prst="rect">
            <a:avLst/>
          </a:prstGeom>
        </p:spPr>
      </p:pic>
    </p:spTree>
    <p:extLst>
      <p:ext uri="{BB962C8B-B14F-4D97-AF65-F5344CB8AC3E}">
        <p14:creationId xmlns:p14="http://schemas.microsoft.com/office/powerpoint/2010/main" val="1373226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9326E-7756-3B4F-AFE8-667023407888}"/>
              </a:ext>
            </a:extLst>
          </p:cNvPr>
          <p:cNvPicPr>
            <a:picLocks noChangeAspect="1"/>
          </p:cNvPicPr>
          <p:nvPr/>
        </p:nvPicPr>
        <p:blipFill>
          <a:blip r:embed="rId2"/>
          <a:stretch>
            <a:fillRect/>
          </a:stretch>
        </p:blipFill>
        <p:spPr>
          <a:xfrm>
            <a:off x="381907" y="371020"/>
            <a:ext cx="11040835" cy="5028293"/>
          </a:xfrm>
          <a:prstGeom prst="rect">
            <a:avLst/>
          </a:prstGeom>
        </p:spPr>
      </p:pic>
    </p:spTree>
    <p:extLst>
      <p:ext uri="{BB962C8B-B14F-4D97-AF65-F5344CB8AC3E}">
        <p14:creationId xmlns:p14="http://schemas.microsoft.com/office/powerpoint/2010/main" val="750542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85A3D-C449-4C0A-8B5E-E136B3734CF9}"/>
              </a:ext>
            </a:extLst>
          </p:cNvPr>
          <p:cNvPicPr>
            <a:picLocks noChangeAspect="1"/>
          </p:cNvPicPr>
          <p:nvPr/>
        </p:nvPicPr>
        <p:blipFill>
          <a:blip r:embed="rId2"/>
          <a:stretch>
            <a:fillRect/>
          </a:stretch>
        </p:blipFill>
        <p:spPr>
          <a:xfrm>
            <a:off x="924613" y="593261"/>
            <a:ext cx="10667085" cy="5572011"/>
          </a:xfrm>
          <a:prstGeom prst="rect">
            <a:avLst/>
          </a:prstGeom>
        </p:spPr>
      </p:pic>
    </p:spTree>
    <p:extLst>
      <p:ext uri="{BB962C8B-B14F-4D97-AF65-F5344CB8AC3E}">
        <p14:creationId xmlns:p14="http://schemas.microsoft.com/office/powerpoint/2010/main" val="2057323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6B07-290C-B772-E0B1-7657EF9F598A}"/>
              </a:ext>
            </a:extLst>
          </p:cNvPr>
          <p:cNvPicPr>
            <a:picLocks noChangeAspect="1"/>
          </p:cNvPicPr>
          <p:nvPr/>
        </p:nvPicPr>
        <p:blipFill>
          <a:blip r:embed="rId2"/>
          <a:stretch>
            <a:fillRect/>
          </a:stretch>
        </p:blipFill>
        <p:spPr>
          <a:xfrm>
            <a:off x="793876" y="470311"/>
            <a:ext cx="10830088" cy="5500997"/>
          </a:xfrm>
          <a:prstGeom prst="rect">
            <a:avLst/>
          </a:prstGeom>
        </p:spPr>
      </p:pic>
    </p:spTree>
    <p:extLst>
      <p:ext uri="{BB962C8B-B14F-4D97-AF65-F5344CB8AC3E}">
        <p14:creationId xmlns:p14="http://schemas.microsoft.com/office/powerpoint/2010/main" val="3174627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B55CF-5936-ADB3-BFA3-70EBE3F8A1E9}"/>
              </a:ext>
            </a:extLst>
          </p:cNvPr>
          <p:cNvPicPr>
            <a:picLocks noChangeAspect="1"/>
          </p:cNvPicPr>
          <p:nvPr/>
        </p:nvPicPr>
        <p:blipFill>
          <a:blip r:embed="rId2"/>
          <a:stretch>
            <a:fillRect/>
          </a:stretch>
        </p:blipFill>
        <p:spPr>
          <a:xfrm>
            <a:off x="893011" y="412246"/>
            <a:ext cx="10453861" cy="5465937"/>
          </a:xfrm>
          <a:prstGeom prst="rect">
            <a:avLst/>
          </a:prstGeom>
        </p:spPr>
      </p:pic>
    </p:spTree>
    <p:extLst>
      <p:ext uri="{BB962C8B-B14F-4D97-AF65-F5344CB8AC3E}">
        <p14:creationId xmlns:p14="http://schemas.microsoft.com/office/powerpoint/2010/main" val="2969592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A7C25-F312-0B32-164B-422F0D26E00C}"/>
              </a:ext>
            </a:extLst>
          </p:cNvPr>
          <p:cNvPicPr>
            <a:picLocks noChangeAspect="1"/>
          </p:cNvPicPr>
          <p:nvPr/>
        </p:nvPicPr>
        <p:blipFill>
          <a:blip r:embed="rId2"/>
          <a:stretch>
            <a:fillRect/>
          </a:stretch>
        </p:blipFill>
        <p:spPr>
          <a:xfrm>
            <a:off x="1680546" y="1061707"/>
            <a:ext cx="8830907" cy="4734586"/>
          </a:xfrm>
          <a:prstGeom prst="rect">
            <a:avLst/>
          </a:prstGeom>
        </p:spPr>
      </p:pic>
    </p:spTree>
    <p:extLst>
      <p:ext uri="{BB962C8B-B14F-4D97-AF65-F5344CB8AC3E}">
        <p14:creationId xmlns:p14="http://schemas.microsoft.com/office/powerpoint/2010/main" val="2281720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14100-758B-D2FB-9CF1-92C7192F0301}"/>
              </a:ext>
            </a:extLst>
          </p:cNvPr>
          <p:cNvPicPr>
            <a:picLocks noChangeAspect="1"/>
          </p:cNvPicPr>
          <p:nvPr/>
        </p:nvPicPr>
        <p:blipFill>
          <a:blip r:embed="rId2"/>
          <a:stretch>
            <a:fillRect/>
          </a:stretch>
        </p:blipFill>
        <p:spPr>
          <a:xfrm>
            <a:off x="961636" y="424206"/>
            <a:ext cx="10552773" cy="5967167"/>
          </a:xfrm>
          <a:prstGeom prst="rect">
            <a:avLst/>
          </a:prstGeom>
        </p:spPr>
      </p:pic>
    </p:spTree>
    <p:extLst>
      <p:ext uri="{BB962C8B-B14F-4D97-AF65-F5344CB8AC3E}">
        <p14:creationId xmlns:p14="http://schemas.microsoft.com/office/powerpoint/2010/main" val="919535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692129-9B41-DB3C-296F-57C31B758A62}"/>
              </a:ext>
            </a:extLst>
          </p:cNvPr>
          <p:cNvPicPr>
            <a:picLocks noChangeAspect="1"/>
          </p:cNvPicPr>
          <p:nvPr/>
        </p:nvPicPr>
        <p:blipFill>
          <a:blip r:embed="rId2"/>
          <a:stretch>
            <a:fillRect/>
          </a:stretch>
        </p:blipFill>
        <p:spPr>
          <a:xfrm>
            <a:off x="510260" y="379397"/>
            <a:ext cx="11046005" cy="5370239"/>
          </a:xfrm>
          <a:prstGeom prst="rect">
            <a:avLst/>
          </a:prstGeom>
        </p:spPr>
      </p:pic>
    </p:spTree>
    <p:extLst>
      <p:ext uri="{BB962C8B-B14F-4D97-AF65-F5344CB8AC3E}">
        <p14:creationId xmlns:p14="http://schemas.microsoft.com/office/powerpoint/2010/main" val="11640507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00BC5-DCEC-C88B-4BDF-0C821645D4C5}"/>
              </a:ext>
            </a:extLst>
          </p:cNvPr>
          <p:cNvPicPr>
            <a:picLocks noChangeAspect="1"/>
          </p:cNvPicPr>
          <p:nvPr/>
        </p:nvPicPr>
        <p:blipFill>
          <a:blip r:embed="rId2"/>
          <a:stretch>
            <a:fillRect/>
          </a:stretch>
        </p:blipFill>
        <p:spPr>
          <a:xfrm>
            <a:off x="658768" y="181497"/>
            <a:ext cx="10923632" cy="5443447"/>
          </a:xfrm>
          <a:prstGeom prst="rect">
            <a:avLst/>
          </a:prstGeom>
        </p:spPr>
      </p:pic>
    </p:spTree>
    <p:extLst>
      <p:ext uri="{BB962C8B-B14F-4D97-AF65-F5344CB8AC3E}">
        <p14:creationId xmlns:p14="http://schemas.microsoft.com/office/powerpoint/2010/main" val="2449506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ACF62-26ED-8CD4-0463-6293A8961FCD}"/>
              </a:ext>
            </a:extLst>
          </p:cNvPr>
          <p:cNvPicPr>
            <a:picLocks noChangeAspect="1"/>
          </p:cNvPicPr>
          <p:nvPr/>
        </p:nvPicPr>
        <p:blipFill>
          <a:blip r:embed="rId2"/>
          <a:stretch>
            <a:fillRect/>
          </a:stretch>
        </p:blipFill>
        <p:spPr>
          <a:xfrm>
            <a:off x="138544" y="100082"/>
            <a:ext cx="11942619" cy="6508530"/>
          </a:xfrm>
          <a:prstGeom prst="rect">
            <a:avLst/>
          </a:prstGeom>
        </p:spPr>
      </p:pic>
    </p:spTree>
    <p:extLst>
      <p:ext uri="{BB962C8B-B14F-4D97-AF65-F5344CB8AC3E}">
        <p14:creationId xmlns:p14="http://schemas.microsoft.com/office/powerpoint/2010/main" val="4246337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E6E19-6347-A40A-54B8-959153EB7842}"/>
              </a:ext>
            </a:extLst>
          </p:cNvPr>
          <p:cNvSpPr/>
          <p:nvPr/>
        </p:nvSpPr>
        <p:spPr>
          <a:xfrm>
            <a:off x="186521" y="321116"/>
            <a:ext cx="7204345" cy="461665"/>
          </a:xfrm>
          <a:prstGeom prst="rect">
            <a:avLst/>
          </a:prstGeom>
          <a:noFill/>
        </p:spPr>
        <p:txBody>
          <a:bodyPr wrap="non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Strategies(1/6) </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E91D7D1C-5FB6-F3E8-4D13-43A452B1B860}"/>
              </a:ext>
            </a:extLst>
          </p:cNvPr>
          <p:cNvPicPr>
            <a:picLocks noChangeAspect="1"/>
          </p:cNvPicPr>
          <p:nvPr/>
        </p:nvPicPr>
        <p:blipFill>
          <a:blip r:embed="rId2"/>
          <a:stretch>
            <a:fillRect/>
          </a:stretch>
        </p:blipFill>
        <p:spPr>
          <a:xfrm>
            <a:off x="409059" y="1131977"/>
            <a:ext cx="10813123" cy="5404907"/>
          </a:xfrm>
          <a:prstGeom prst="rect">
            <a:avLst/>
          </a:prstGeom>
        </p:spPr>
      </p:pic>
    </p:spTree>
    <p:extLst>
      <p:ext uri="{BB962C8B-B14F-4D97-AF65-F5344CB8AC3E}">
        <p14:creationId xmlns:p14="http://schemas.microsoft.com/office/powerpoint/2010/main" val="118294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7B3E61-206E-7806-271A-2C1D97614F93}"/>
              </a:ext>
            </a:extLst>
          </p:cNvPr>
          <p:cNvSpPr/>
          <p:nvPr/>
        </p:nvSpPr>
        <p:spPr>
          <a:xfrm>
            <a:off x="193980" y="200861"/>
            <a:ext cx="7426020" cy="461665"/>
          </a:xfrm>
          <a:prstGeom prst="rect">
            <a:avLst/>
          </a:prstGeom>
          <a:noFill/>
        </p:spPr>
        <p:txBody>
          <a:bodyPr wrap="squar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 (2/6) </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E5B6D8AA-0F9E-9F01-DC4D-008CEAA61ACF}"/>
              </a:ext>
            </a:extLst>
          </p:cNvPr>
          <p:cNvPicPr>
            <a:picLocks noChangeAspect="1"/>
          </p:cNvPicPr>
          <p:nvPr/>
        </p:nvPicPr>
        <p:blipFill>
          <a:blip r:embed="rId2"/>
          <a:stretch>
            <a:fillRect/>
          </a:stretch>
        </p:blipFill>
        <p:spPr>
          <a:xfrm>
            <a:off x="829289" y="782781"/>
            <a:ext cx="10533422" cy="5857025"/>
          </a:xfrm>
          <a:prstGeom prst="rect">
            <a:avLst/>
          </a:prstGeom>
        </p:spPr>
      </p:pic>
    </p:spTree>
    <p:extLst>
      <p:ext uri="{BB962C8B-B14F-4D97-AF65-F5344CB8AC3E}">
        <p14:creationId xmlns:p14="http://schemas.microsoft.com/office/powerpoint/2010/main" val="24175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CC2704-F00D-B94F-B4A1-0208D102F9F7}"/>
              </a:ext>
            </a:extLst>
          </p:cNvPr>
          <p:cNvPicPr>
            <a:picLocks noChangeAspect="1"/>
          </p:cNvPicPr>
          <p:nvPr/>
        </p:nvPicPr>
        <p:blipFill>
          <a:blip r:embed="rId2"/>
          <a:stretch>
            <a:fillRect/>
          </a:stretch>
        </p:blipFill>
        <p:spPr>
          <a:xfrm>
            <a:off x="508000" y="457200"/>
            <a:ext cx="11088914" cy="6400800"/>
          </a:xfrm>
          <a:prstGeom prst="rect">
            <a:avLst/>
          </a:prstGeom>
        </p:spPr>
      </p:pic>
    </p:spTree>
    <p:extLst>
      <p:ext uri="{BB962C8B-B14F-4D97-AF65-F5344CB8AC3E}">
        <p14:creationId xmlns:p14="http://schemas.microsoft.com/office/powerpoint/2010/main" val="4110745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7B3E61-206E-7806-271A-2C1D97614F93}"/>
              </a:ext>
            </a:extLst>
          </p:cNvPr>
          <p:cNvSpPr/>
          <p:nvPr/>
        </p:nvSpPr>
        <p:spPr>
          <a:xfrm>
            <a:off x="432600" y="249321"/>
            <a:ext cx="7281289" cy="461665"/>
          </a:xfrm>
          <a:prstGeom prst="rect">
            <a:avLst/>
          </a:prstGeom>
          <a:noFill/>
        </p:spPr>
        <p:txBody>
          <a:bodyPr wrap="non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 (3/6)</a:t>
            </a:r>
            <a:endParaRPr lang="en-US" sz="2400" b="1"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D3711C4F-DD6B-DB9E-EAFD-30B6F1C6C2CF}"/>
              </a:ext>
            </a:extLst>
          </p:cNvPr>
          <p:cNvPicPr>
            <a:picLocks noChangeAspect="1"/>
          </p:cNvPicPr>
          <p:nvPr/>
        </p:nvPicPr>
        <p:blipFill>
          <a:blip r:embed="rId2"/>
          <a:stretch>
            <a:fillRect/>
          </a:stretch>
        </p:blipFill>
        <p:spPr>
          <a:xfrm>
            <a:off x="802668" y="888578"/>
            <a:ext cx="10655041" cy="5526077"/>
          </a:xfrm>
          <a:prstGeom prst="rect">
            <a:avLst/>
          </a:prstGeom>
        </p:spPr>
      </p:pic>
    </p:spTree>
    <p:extLst>
      <p:ext uri="{BB962C8B-B14F-4D97-AF65-F5344CB8AC3E}">
        <p14:creationId xmlns:p14="http://schemas.microsoft.com/office/powerpoint/2010/main" val="3107338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E791C-EA42-C6F0-3A51-0BBC39383032}"/>
              </a:ext>
            </a:extLst>
          </p:cNvPr>
          <p:cNvPicPr>
            <a:picLocks noChangeAspect="1"/>
          </p:cNvPicPr>
          <p:nvPr/>
        </p:nvPicPr>
        <p:blipFill>
          <a:blip r:embed="rId2"/>
          <a:stretch>
            <a:fillRect/>
          </a:stretch>
        </p:blipFill>
        <p:spPr>
          <a:xfrm>
            <a:off x="402205" y="1025235"/>
            <a:ext cx="11498850" cy="5500259"/>
          </a:xfrm>
          <a:prstGeom prst="rect">
            <a:avLst/>
          </a:prstGeom>
        </p:spPr>
      </p:pic>
      <p:sp>
        <p:nvSpPr>
          <p:cNvPr id="4" name="Rectangle 3">
            <a:extLst>
              <a:ext uri="{FF2B5EF4-FFF2-40B4-BE49-F238E27FC236}">
                <a16:creationId xmlns:a16="http://schemas.microsoft.com/office/drawing/2014/main" id="{977B0580-6F12-3249-0854-F56B7DDACAF2}"/>
              </a:ext>
            </a:extLst>
          </p:cNvPr>
          <p:cNvSpPr/>
          <p:nvPr/>
        </p:nvSpPr>
        <p:spPr>
          <a:xfrm>
            <a:off x="432600" y="249321"/>
            <a:ext cx="7281289" cy="461665"/>
          </a:xfrm>
          <a:prstGeom prst="rect">
            <a:avLst/>
          </a:prstGeom>
          <a:noFill/>
        </p:spPr>
        <p:txBody>
          <a:bodyPr wrap="non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 (4/6)</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40211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B5F8A-B69E-A3C2-79BD-34894D8BDC6F}"/>
              </a:ext>
            </a:extLst>
          </p:cNvPr>
          <p:cNvPicPr>
            <a:picLocks noChangeAspect="1"/>
          </p:cNvPicPr>
          <p:nvPr/>
        </p:nvPicPr>
        <p:blipFill>
          <a:blip r:embed="rId2"/>
          <a:stretch>
            <a:fillRect/>
          </a:stretch>
        </p:blipFill>
        <p:spPr>
          <a:xfrm>
            <a:off x="907471" y="827113"/>
            <a:ext cx="10647220" cy="5795360"/>
          </a:xfrm>
          <a:prstGeom prst="rect">
            <a:avLst/>
          </a:prstGeom>
        </p:spPr>
      </p:pic>
      <p:sp>
        <p:nvSpPr>
          <p:cNvPr id="5" name="Rectangle 4">
            <a:extLst>
              <a:ext uri="{FF2B5EF4-FFF2-40B4-BE49-F238E27FC236}">
                <a16:creationId xmlns:a16="http://schemas.microsoft.com/office/drawing/2014/main" id="{2CF659F1-14AA-3814-C9A7-E990FAA47A1C}"/>
              </a:ext>
            </a:extLst>
          </p:cNvPr>
          <p:cNvSpPr/>
          <p:nvPr/>
        </p:nvSpPr>
        <p:spPr>
          <a:xfrm>
            <a:off x="432600" y="249321"/>
            <a:ext cx="7281289" cy="461665"/>
          </a:xfrm>
          <a:prstGeom prst="rect">
            <a:avLst/>
          </a:prstGeom>
          <a:noFill/>
        </p:spPr>
        <p:txBody>
          <a:bodyPr wrap="non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 (5/6)</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8125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27F6C-3C9B-BBE7-34A6-096DB0F4F7E0}"/>
              </a:ext>
            </a:extLst>
          </p:cNvPr>
          <p:cNvPicPr>
            <a:picLocks noChangeAspect="1"/>
          </p:cNvPicPr>
          <p:nvPr/>
        </p:nvPicPr>
        <p:blipFill>
          <a:blip r:embed="rId2"/>
          <a:stretch>
            <a:fillRect/>
          </a:stretch>
        </p:blipFill>
        <p:spPr>
          <a:xfrm>
            <a:off x="407403" y="1066799"/>
            <a:ext cx="11105724" cy="5264727"/>
          </a:xfrm>
          <a:prstGeom prst="rect">
            <a:avLst/>
          </a:prstGeom>
        </p:spPr>
      </p:pic>
      <p:sp>
        <p:nvSpPr>
          <p:cNvPr id="4" name="Rectangle 3">
            <a:extLst>
              <a:ext uri="{FF2B5EF4-FFF2-40B4-BE49-F238E27FC236}">
                <a16:creationId xmlns:a16="http://schemas.microsoft.com/office/drawing/2014/main" id="{5CB21EB3-4F0A-F06A-E51C-C39BDF63543B}"/>
              </a:ext>
            </a:extLst>
          </p:cNvPr>
          <p:cNvSpPr/>
          <p:nvPr/>
        </p:nvSpPr>
        <p:spPr>
          <a:xfrm>
            <a:off x="432600" y="249321"/>
            <a:ext cx="7281289" cy="461665"/>
          </a:xfrm>
          <a:prstGeom prst="rect">
            <a:avLst/>
          </a:prstGeom>
          <a:noFill/>
        </p:spPr>
        <p:txBody>
          <a:bodyPr wrap="none" lIns="91440" tIns="45720" rIns="91440" bIns="45720">
            <a:spAutoFit/>
          </a:bodyPr>
          <a:lstStyle/>
          <a:p>
            <a:pPr algn="ct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Different Steps to planning the cloud Strategies (6/6)</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7148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EEA75F-F230-558E-00F3-17E890409DB5}"/>
              </a:ext>
            </a:extLst>
          </p:cNvPr>
          <p:cNvSpPr txBox="1"/>
          <p:nvPr/>
        </p:nvSpPr>
        <p:spPr>
          <a:xfrm>
            <a:off x="443345" y="237892"/>
            <a:ext cx="4378036" cy="369332"/>
          </a:xfrm>
          <a:prstGeom prst="rect">
            <a:avLst/>
          </a:prstGeom>
          <a:noFill/>
        </p:spPr>
        <p:txBody>
          <a:bodyPr wrap="square">
            <a:spAutoFit/>
          </a:bodyPr>
          <a:lstStyle/>
          <a:p>
            <a:pPr algn="l"/>
            <a:r>
              <a:rPr lang="en-IN" b="1" i="0" dirty="0">
                <a:solidFill>
                  <a:srgbClr val="333333"/>
                </a:solidFill>
                <a:effectLst/>
                <a:latin typeface="microsoft yahei" panose="020B0503020204020204" pitchFamily="34" charset="-122"/>
                <a:ea typeface="microsoft yahei" panose="020B0503020204020204" pitchFamily="34" charset="-122"/>
              </a:rPr>
              <a:t>Cloud Computing Standardization </a:t>
            </a:r>
          </a:p>
        </p:txBody>
      </p:sp>
      <p:pic>
        <p:nvPicPr>
          <p:cNvPr id="7" name="Picture 6">
            <a:extLst>
              <a:ext uri="{FF2B5EF4-FFF2-40B4-BE49-F238E27FC236}">
                <a16:creationId xmlns:a16="http://schemas.microsoft.com/office/drawing/2014/main" id="{E684474D-7237-F321-3616-C1B3931E0E48}"/>
              </a:ext>
            </a:extLst>
          </p:cNvPr>
          <p:cNvPicPr>
            <a:picLocks noChangeAspect="1"/>
          </p:cNvPicPr>
          <p:nvPr/>
        </p:nvPicPr>
        <p:blipFill>
          <a:blip r:embed="rId2"/>
          <a:stretch>
            <a:fillRect/>
          </a:stretch>
        </p:blipFill>
        <p:spPr>
          <a:xfrm>
            <a:off x="296206" y="690351"/>
            <a:ext cx="11599587" cy="1540231"/>
          </a:xfrm>
          <a:prstGeom prst="rect">
            <a:avLst/>
          </a:prstGeom>
        </p:spPr>
      </p:pic>
      <p:pic>
        <p:nvPicPr>
          <p:cNvPr id="9" name="Picture 8">
            <a:extLst>
              <a:ext uri="{FF2B5EF4-FFF2-40B4-BE49-F238E27FC236}">
                <a16:creationId xmlns:a16="http://schemas.microsoft.com/office/drawing/2014/main" id="{ED6F8BD3-EEAD-BA95-6971-FB92455A2E27}"/>
              </a:ext>
            </a:extLst>
          </p:cNvPr>
          <p:cNvPicPr>
            <a:picLocks noChangeAspect="1"/>
          </p:cNvPicPr>
          <p:nvPr/>
        </p:nvPicPr>
        <p:blipFill>
          <a:blip r:embed="rId3"/>
          <a:stretch>
            <a:fillRect/>
          </a:stretch>
        </p:blipFill>
        <p:spPr>
          <a:xfrm>
            <a:off x="1717963" y="2230583"/>
            <a:ext cx="9268692" cy="4336472"/>
          </a:xfrm>
          <a:prstGeom prst="rect">
            <a:avLst/>
          </a:prstGeom>
        </p:spPr>
      </p:pic>
    </p:spTree>
    <p:extLst>
      <p:ext uri="{BB962C8B-B14F-4D97-AF65-F5344CB8AC3E}">
        <p14:creationId xmlns:p14="http://schemas.microsoft.com/office/powerpoint/2010/main" val="3558851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63C9C-C96C-D614-95C0-094DB79A7079}"/>
              </a:ext>
            </a:extLst>
          </p:cNvPr>
          <p:cNvPicPr>
            <a:picLocks noChangeAspect="1"/>
          </p:cNvPicPr>
          <p:nvPr/>
        </p:nvPicPr>
        <p:blipFill>
          <a:blip r:embed="rId2"/>
          <a:stretch>
            <a:fillRect/>
          </a:stretch>
        </p:blipFill>
        <p:spPr>
          <a:xfrm>
            <a:off x="294465" y="759246"/>
            <a:ext cx="11603069" cy="5339507"/>
          </a:xfrm>
          <a:prstGeom prst="rect">
            <a:avLst/>
          </a:prstGeom>
        </p:spPr>
      </p:pic>
      <p:sp>
        <p:nvSpPr>
          <p:cNvPr id="4" name="TextBox 3">
            <a:extLst>
              <a:ext uri="{FF2B5EF4-FFF2-40B4-BE49-F238E27FC236}">
                <a16:creationId xmlns:a16="http://schemas.microsoft.com/office/drawing/2014/main" id="{EA9ECA99-4325-1A6D-75EC-811C05165F16}"/>
              </a:ext>
            </a:extLst>
          </p:cNvPr>
          <p:cNvSpPr txBox="1"/>
          <p:nvPr/>
        </p:nvSpPr>
        <p:spPr>
          <a:xfrm>
            <a:off x="443345" y="237892"/>
            <a:ext cx="4378036" cy="369332"/>
          </a:xfrm>
          <a:prstGeom prst="rect">
            <a:avLst/>
          </a:prstGeom>
          <a:noFill/>
        </p:spPr>
        <p:txBody>
          <a:bodyPr wrap="square">
            <a:spAutoFit/>
          </a:bodyPr>
          <a:lstStyle/>
          <a:p>
            <a:pPr algn="l"/>
            <a:r>
              <a:rPr lang="en-IN" b="1" i="0" dirty="0">
                <a:solidFill>
                  <a:srgbClr val="333333"/>
                </a:solidFill>
                <a:effectLst/>
                <a:latin typeface="microsoft yahei" panose="020B0503020204020204" pitchFamily="34" charset="-122"/>
                <a:ea typeface="microsoft yahei" panose="020B0503020204020204" pitchFamily="34" charset="-122"/>
              </a:rPr>
              <a:t>Cloud Computing Standardization </a:t>
            </a:r>
          </a:p>
        </p:txBody>
      </p:sp>
    </p:spTree>
    <p:extLst>
      <p:ext uri="{BB962C8B-B14F-4D97-AF65-F5344CB8AC3E}">
        <p14:creationId xmlns:p14="http://schemas.microsoft.com/office/powerpoint/2010/main" val="189258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73D9F-B5F5-EFD1-89F9-A6BA77A40636}"/>
              </a:ext>
            </a:extLst>
          </p:cNvPr>
          <p:cNvPicPr>
            <a:picLocks noChangeAspect="1"/>
          </p:cNvPicPr>
          <p:nvPr/>
        </p:nvPicPr>
        <p:blipFill>
          <a:blip r:embed="rId2"/>
          <a:stretch>
            <a:fillRect/>
          </a:stretch>
        </p:blipFill>
        <p:spPr>
          <a:xfrm>
            <a:off x="963239" y="347339"/>
            <a:ext cx="10383633" cy="6136588"/>
          </a:xfrm>
          <a:prstGeom prst="rect">
            <a:avLst/>
          </a:prstGeom>
        </p:spPr>
      </p:pic>
    </p:spTree>
    <p:extLst>
      <p:ext uri="{BB962C8B-B14F-4D97-AF65-F5344CB8AC3E}">
        <p14:creationId xmlns:p14="http://schemas.microsoft.com/office/powerpoint/2010/main" val="243728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F7413-401E-A677-5DF0-777C3A7325EB}"/>
              </a:ext>
            </a:extLst>
          </p:cNvPr>
          <p:cNvPicPr>
            <a:picLocks noChangeAspect="1"/>
          </p:cNvPicPr>
          <p:nvPr/>
        </p:nvPicPr>
        <p:blipFill>
          <a:blip r:embed="rId2"/>
          <a:stretch>
            <a:fillRect/>
          </a:stretch>
        </p:blipFill>
        <p:spPr>
          <a:xfrm>
            <a:off x="525962" y="174147"/>
            <a:ext cx="11402802" cy="6240508"/>
          </a:xfrm>
          <a:prstGeom prst="rect">
            <a:avLst/>
          </a:prstGeom>
        </p:spPr>
      </p:pic>
    </p:spTree>
    <p:extLst>
      <p:ext uri="{BB962C8B-B14F-4D97-AF65-F5344CB8AC3E}">
        <p14:creationId xmlns:p14="http://schemas.microsoft.com/office/powerpoint/2010/main" val="3597909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0E356-D336-840B-A5DB-4AF3B7395DC4}"/>
              </a:ext>
            </a:extLst>
          </p:cNvPr>
          <p:cNvPicPr>
            <a:picLocks noChangeAspect="1"/>
          </p:cNvPicPr>
          <p:nvPr/>
        </p:nvPicPr>
        <p:blipFill>
          <a:blip r:embed="rId2"/>
          <a:stretch>
            <a:fillRect/>
          </a:stretch>
        </p:blipFill>
        <p:spPr>
          <a:xfrm>
            <a:off x="96984" y="37610"/>
            <a:ext cx="11970327" cy="1967342"/>
          </a:xfrm>
          <a:prstGeom prst="rect">
            <a:avLst/>
          </a:prstGeom>
        </p:spPr>
      </p:pic>
      <p:pic>
        <p:nvPicPr>
          <p:cNvPr id="5" name="Picture 4">
            <a:extLst>
              <a:ext uri="{FF2B5EF4-FFF2-40B4-BE49-F238E27FC236}">
                <a16:creationId xmlns:a16="http://schemas.microsoft.com/office/drawing/2014/main" id="{EDC84889-F228-5D45-954A-987388652D4F}"/>
              </a:ext>
            </a:extLst>
          </p:cNvPr>
          <p:cNvPicPr>
            <a:picLocks noChangeAspect="1"/>
          </p:cNvPicPr>
          <p:nvPr/>
        </p:nvPicPr>
        <p:blipFill>
          <a:blip r:embed="rId3"/>
          <a:stretch>
            <a:fillRect/>
          </a:stretch>
        </p:blipFill>
        <p:spPr>
          <a:xfrm>
            <a:off x="322470" y="2209472"/>
            <a:ext cx="11246074" cy="3934688"/>
          </a:xfrm>
          <a:prstGeom prst="rect">
            <a:avLst/>
          </a:prstGeom>
        </p:spPr>
      </p:pic>
      <p:pic>
        <p:nvPicPr>
          <p:cNvPr id="7" name="Picture 6">
            <a:extLst>
              <a:ext uri="{FF2B5EF4-FFF2-40B4-BE49-F238E27FC236}">
                <a16:creationId xmlns:a16="http://schemas.microsoft.com/office/drawing/2014/main" id="{62AE2E37-DAD5-61D6-5E65-B5EF771F266F}"/>
              </a:ext>
            </a:extLst>
          </p:cNvPr>
          <p:cNvPicPr>
            <a:picLocks noChangeAspect="1"/>
          </p:cNvPicPr>
          <p:nvPr/>
        </p:nvPicPr>
        <p:blipFill>
          <a:blip r:embed="rId4"/>
          <a:stretch>
            <a:fillRect/>
          </a:stretch>
        </p:blipFill>
        <p:spPr>
          <a:xfrm>
            <a:off x="322470" y="6181631"/>
            <a:ext cx="9772730" cy="676369"/>
          </a:xfrm>
          <a:prstGeom prst="rect">
            <a:avLst/>
          </a:prstGeom>
        </p:spPr>
      </p:pic>
    </p:spTree>
    <p:extLst>
      <p:ext uri="{BB962C8B-B14F-4D97-AF65-F5344CB8AC3E}">
        <p14:creationId xmlns:p14="http://schemas.microsoft.com/office/powerpoint/2010/main" val="3671269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5A7DD8-06AD-083C-DDB1-695993467E3C}"/>
              </a:ext>
            </a:extLst>
          </p:cNvPr>
          <p:cNvSpPr txBox="1"/>
          <p:nvPr/>
        </p:nvSpPr>
        <p:spPr>
          <a:xfrm>
            <a:off x="275771" y="349293"/>
            <a:ext cx="11582399" cy="3139321"/>
          </a:xfrm>
          <a:prstGeom prst="rect">
            <a:avLst/>
          </a:prstGeom>
          <a:noFill/>
        </p:spPr>
        <p:txBody>
          <a:bodyPr wrap="square">
            <a:spAutoFit/>
          </a:bodyPr>
          <a:lstStyle/>
          <a:p>
            <a:pPr algn="just"/>
            <a:r>
              <a:rPr lang="en-US" b="0" i="0" dirty="0">
                <a:solidFill>
                  <a:srgbClr val="610B38"/>
                </a:solidFill>
                <a:effectLst/>
                <a:latin typeface="erdana"/>
              </a:rPr>
              <a:t>How does virtualization work in cloud computing?</a:t>
            </a:r>
          </a:p>
          <a:p>
            <a:pPr algn="just"/>
            <a:r>
              <a:rPr lang="en-US" b="1" i="0" dirty="0">
                <a:solidFill>
                  <a:srgbClr val="333333"/>
                </a:solidFill>
                <a:effectLst/>
                <a:latin typeface="inter-bold"/>
              </a:rPr>
              <a:t>Virtualization</a:t>
            </a:r>
            <a:r>
              <a:rPr lang="en-US" b="0" i="0" dirty="0">
                <a:solidFill>
                  <a:srgbClr val="333333"/>
                </a:solidFill>
                <a:effectLst/>
                <a:latin typeface="inter-regular"/>
              </a:rPr>
              <a:t> plays a very important role in cloud computing technology, normally in cloud computing, users share the data present in the clouds like applications, etc., but with the help of virtualization, users share the Infrastructure.</a:t>
            </a:r>
          </a:p>
          <a:p>
            <a:pPr algn="just"/>
            <a:endParaRPr lang="en-US" dirty="0">
              <a:solidFill>
                <a:srgbClr val="333333"/>
              </a:solidFill>
              <a:latin typeface="inter-regular"/>
            </a:endParaRPr>
          </a:p>
          <a:p>
            <a:pPr algn="just"/>
            <a:r>
              <a:rPr lang="en-US" b="0" i="0" dirty="0">
                <a:solidFill>
                  <a:srgbClr val="333333"/>
                </a:solidFill>
                <a:effectLst/>
                <a:latin typeface="inter-regular"/>
              </a:rPr>
              <a:t>The </a:t>
            </a:r>
            <a:r>
              <a:rPr lang="en-US" b="1" i="0" dirty="0">
                <a:solidFill>
                  <a:srgbClr val="333333"/>
                </a:solidFill>
                <a:effectLst/>
                <a:latin typeface="inter-bold"/>
              </a:rPr>
              <a:t>main usage of Virtualization Technology</a:t>
            </a:r>
            <a:r>
              <a:rPr lang="en-US" b="0" i="0" dirty="0">
                <a:solidFill>
                  <a:srgbClr val="333333"/>
                </a:solidFill>
                <a:effectLst/>
                <a:latin typeface="inter-regular"/>
              </a:rPr>
              <a:t> is to provide the applications with the standard versions to their cloud users, suppose if the next version of that application is released, then the cloud provider has to provide the latest version to their cloud users, and practically it is possible because it is more expensive.</a:t>
            </a:r>
          </a:p>
          <a:p>
            <a:pPr algn="just"/>
            <a:r>
              <a:rPr lang="en-US" b="0" i="0" dirty="0">
                <a:solidFill>
                  <a:srgbClr val="333333"/>
                </a:solidFill>
                <a:effectLst/>
                <a:latin typeface="inter-regular"/>
              </a:rPr>
              <a:t>To overcome this problem, we use basically virtualization technology, By using virtualization, all servers and software application which is required by other cloud providers are maintained by third-party people, and the cloud providers have to pay the money on a monthly or annual basis.</a:t>
            </a:r>
          </a:p>
          <a:p>
            <a:pPr algn="just"/>
            <a:endParaRPr lang="en-US" b="0" i="0" dirty="0">
              <a:solidFill>
                <a:srgbClr val="333333"/>
              </a:solidFill>
              <a:effectLst/>
              <a:latin typeface="inter-regular"/>
            </a:endParaRPr>
          </a:p>
        </p:txBody>
      </p:sp>
      <p:pic>
        <p:nvPicPr>
          <p:cNvPr id="5" name="Picture 4">
            <a:extLst>
              <a:ext uri="{FF2B5EF4-FFF2-40B4-BE49-F238E27FC236}">
                <a16:creationId xmlns:a16="http://schemas.microsoft.com/office/drawing/2014/main" id="{C071CFA5-C29E-1B4C-285F-A531FDDDD1AA}"/>
              </a:ext>
            </a:extLst>
          </p:cNvPr>
          <p:cNvPicPr>
            <a:picLocks noChangeAspect="1"/>
          </p:cNvPicPr>
          <p:nvPr/>
        </p:nvPicPr>
        <p:blipFill>
          <a:blip r:embed="rId2"/>
          <a:stretch>
            <a:fillRect/>
          </a:stretch>
        </p:blipFill>
        <p:spPr>
          <a:xfrm>
            <a:off x="3216041" y="3132347"/>
            <a:ext cx="6601746" cy="3496163"/>
          </a:xfrm>
          <a:prstGeom prst="rect">
            <a:avLst/>
          </a:prstGeom>
        </p:spPr>
      </p:pic>
    </p:spTree>
    <p:extLst>
      <p:ext uri="{BB962C8B-B14F-4D97-AF65-F5344CB8AC3E}">
        <p14:creationId xmlns:p14="http://schemas.microsoft.com/office/powerpoint/2010/main" val="197942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00A25-8A95-ED42-9A65-4B879283A02B}"/>
              </a:ext>
            </a:extLst>
          </p:cNvPr>
          <p:cNvPicPr>
            <a:picLocks noChangeAspect="1"/>
          </p:cNvPicPr>
          <p:nvPr/>
        </p:nvPicPr>
        <p:blipFill>
          <a:blip r:embed="rId2"/>
          <a:stretch>
            <a:fillRect/>
          </a:stretch>
        </p:blipFill>
        <p:spPr>
          <a:xfrm>
            <a:off x="1003300" y="317500"/>
            <a:ext cx="10185400" cy="6223000"/>
          </a:xfrm>
          <a:prstGeom prst="rect">
            <a:avLst/>
          </a:prstGeom>
        </p:spPr>
      </p:pic>
    </p:spTree>
    <p:extLst>
      <p:ext uri="{BB962C8B-B14F-4D97-AF65-F5344CB8AC3E}">
        <p14:creationId xmlns:p14="http://schemas.microsoft.com/office/powerpoint/2010/main" val="3367112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1F3631-61D7-39A2-CE91-FFCEFCE35AF0}"/>
              </a:ext>
            </a:extLst>
          </p:cNvPr>
          <p:cNvSpPr txBox="1"/>
          <p:nvPr/>
        </p:nvSpPr>
        <p:spPr>
          <a:xfrm>
            <a:off x="449944" y="517834"/>
            <a:ext cx="11393714" cy="5355312"/>
          </a:xfrm>
          <a:prstGeom prst="rect">
            <a:avLst/>
          </a:prstGeom>
          <a:noFill/>
        </p:spPr>
        <p:txBody>
          <a:bodyPr wrap="square">
            <a:spAutoFit/>
          </a:bodyPr>
          <a:lstStyle/>
          <a:p>
            <a:pPr algn="just"/>
            <a:r>
              <a:rPr lang="en-US" b="1" i="0" dirty="0">
                <a:effectLst/>
                <a:latin typeface="Arial" panose="020B0604020202020204" pitchFamily="34" charset="0"/>
              </a:rPr>
              <a:t>What is cloud automation?</a:t>
            </a:r>
          </a:p>
          <a:p>
            <a:pPr algn="just"/>
            <a:r>
              <a:rPr lang="en-US" dirty="0">
                <a:solidFill>
                  <a:srgbClr val="666666"/>
                </a:solidFill>
                <a:effectLst/>
              </a:rPr>
              <a:t>Cloud automation is a broad term that refers to processes and tools that reduce or eliminate manual efforts used to provision and manage cloud computing workloads and services. Organizations can apply cloud automation to private, public, and hybrid cloud environments.</a:t>
            </a:r>
          </a:p>
          <a:p>
            <a:pPr algn="just"/>
            <a:r>
              <a:rPr lang="en-US" b="1" i="0" dirty="0">
                <a:effectLst/>
                <a:latin typeface="Arial" panose="020B0604020202020204" pitchFamily="34" charset="0"/>
              </a:rPr>
              <a:t>Why use cloud automation?</a:t>
            </a:r>
          </a:p>
          <a:p>
            <a:pPr algn="just"/>
            <a:r>
              <a:rPr lang="en-US" dirty="0">
                <a:solidFill>
                  <a:srgbClr val="666666"/>
                </a:solidFill>
                <a:effectLst/>
              </a:rPr>
              <a:t>Traditional deployment and operation of enterprise workloads is a time-consuming and manual process. This often involves repetitive tasks, such as the following:</a:t>
            </a:r>
          </a:p>
          <a:p>
            <a:pPr algn="just">
              <a:buFont typeface="Arial" panose="020B0604020202020204" pitchFamily="34" charset="0"/>
              <a:buChar char="•"/>
            </a:pPr>
            <a:r>
              <a:rPr lang="en-US" dirty="0">
                <a:solidFill>
                  <a:srgbClr val="666666"/>
                </a:solidFill>
                <a:effectLst/>
              </a:rPr>
              <a:t>sizing, provisioning, and configuring resources such as virtual machines (VMs);</a:t>
            </a:r>
          </a:p>
          <a:p>
            <a:pPr algn="just">
              <a:buFont typeface="Arial" panose="020B0604020202020204" pitchFamily="34" charset="0"/>
              <a:buChar char="•"/>
            </a:pPr>
            <a:r>
              <a:rPr lang="en-US" dirty="0">
                <a:solidFill>
                  <a:srgbClr val="666666"/>
                </a:solidFill>
                <a:effectLst/>
              </a:rPr>
              <a:t>establishing VM clusters and load balancing;</a:t>
            </a:r>
          </a:p>
          <a:p>
            <a:pPr algn="just">
              <a:buFont typeface="Arial" panose="020B0604020202020204" pitchFamily="34" charset="0"/>
              <a:buChar char="•"/>
            </a:pPr>
            <a:r>
              <a:rPr lang="en-US" dirty="0">
                <a:solidFill>
                  <a:srgbClr val="666666"/>
                </a:solidFill>
                <a:effectLst/>
              </a:rPr>
              <a:t>creating storage logical unit numbers (LUNs)</a:t>
            </a:r>
          </a:p>
          <a:p>
            <a:pPr algn="just">
              <a:buFont typeface="Arial" panose="020B0604020202020204" pitchFamily="34" charset="0"/>
              <a:buChar char="•"/>
            </a:pPr>
            <a:r>
              <a:rPr lang="en-US" dirty="0">
                <a:solidFill>
                  <a:srgbClr val="666666"/>
                </a:solidFill>
                <a:effectLst/>
              </a:rPr>
              <a:t>invoking virtual networks;</a:t>
            </a:r>
          </a:p>
          <a:p>
            <a:pPr algn="just">
              <a:buFont typeface="Arial" panose="020B0604020202020204" pitchFamily="34" charset="0"/>
              <a:buChar char="•"/>
            </a:pPr>
            <a:r>
              <a:rPr lang="en-US" dirty="0">
                <a:solidFill>
                  <a:srgbClr val="666666"/>
                </a:solidFill>
                <a:effectLst/>
              </a:rPr>
              <a:t>making the actual deployment; and</a:t>
            </a:r>
          </a:p>
          <a:p>
            <a:pPr algn="just">
              <a:buFont typeface="Arial" panose="020B0604020202020204" pitchFamily="34" charset="0"/>
              <a:buChar char="•"/>
            </a:pPr>
            <a:r>
              <a:rPr lang="en-US" dirty="0">
                <a:solidFill>
                  <a:srgbClr val="666666"/>
                </a:solidFill>
                <a:effectLst/>
              </a:rPr>
              <a:t>monitoring and managing availability and performance.</a:t>
            </a:r>
          </a:p>
          <a:p>
            <a:pPr algn="just"/>
            <a:r>
              <a:rPr lang="en-US" dirty="0">
                <a:solidFill>
                  <a:srgbClr val="666666"/>
                </a:solidFill>
                <a:effectLst/>
              </a:rPr>
              <a:t>Although each of these repetitive and manual processes is effective, they are inefficient and often fraught with errors. These errors can lead to troubleshooting, which delays the workload's availability. They might also expose security vulnerabilities that can put the enterprise at risk.</a:t>
            </a:r>
          </a:p>
          <a:p>
            <a:pPr algn="just"/>
            <a:r>
              <a:rPr lang="en-US" dirty="0">
                <a:solidFill>
                  <a:srgbClr val="666666"/>
                </a:solidFill>
                <a:effectLst/>
              </a:rPr>
              <a:t>With cloud automation, an organization eliminates these repetitive and manual processes to deploy and manage workloads. To achieve cloud automation, an IT team needs to use</a:t>
            </a:r>
            <a:r>
              <a:rPr lang="en-US" dirty="0">
                <a:effectLst/>
              </a:rPr>
              <a:t> orchestration and automation </a:t>
            </a:r>
            <a:r>
              <a:rPr lang="en-US" dirty="0">
                <a:solidFill>
                  <a:srgbClr val="666666"/>
                </a:solidFill>
                <a:effectLst/>
              </a:rPr>
              <a:t>tools that run on top of its virtualized environment</a:t>
            </a:r>
          </a:p>
        </p:txBody>
      </p:sp>
    </p:spTree>
    <p:extLst>
      <p:ext uri="{BB962C8B-B14F-4D97-AF65-F5344CB8AC3E}">
        <p14:creationId xmlns:p14="http://schemas.microsoft.com/office/powerpoint/2010/main" val="1340990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3F9768-FE15-480F-70BC-0CAB85EE8B71}"/>
              </a:ext>
            </a:extLst>
          </p:cNvPr>
          <p:cNvSpPr txBox="1"/>
          <p:nvPr/>
        </p:nvSpPr>
        <p:spPr>
          <a:xfrm>
            <a:off x="449943" y="713163"/>
            <a:ext cx="11381839" cy="5324535"/>
          </a:xfrm>
          <a:prstGeom prst="rect">
            <a:avLst/>
          </a:prstGeom>
          <a:noFill/>
        </p:spPr>
        <p:txBody>
          <a:bodyPr wrap="square">
            <a:spAutoFit/>
          </a:bodyPr>
          <a:lstStyle/>
          <a:p>
            <a:pPr algn="l">
              <a:spcBef>
                <a:spcPts val="1200"/>
              </a:spcBef>
            </a:pPr>
            <a:r>
              <a:rPr lang="en-US" b="1" i="0" dirty="0">
                <a:solidFill>
                  <a:srgbClr val="323232"/>
                </a:solidFill>
                <a:effectLst/>
                <a:latin typeface="Arial" panose="020B0604020202020204" pitchFamily="34" charset="0"/>
              </a:rPr>
              <a:t>What are the types of cloud automation?</a:t>
            </a:r>
          </a:p>
          <a:p>
            <a:pPr algn="l">
              <a:spcBef>
                <a:spcPts val="1200"/>
              </a:spcBef>
            </a:pPr>
            <a:r>
              <a:rPr lang="en-US" b="0" i="0" dirty="0">
                <a:solidFill>
                  <a:srgbClr val="666666"/>
                </a:solidFill>
                <a:effectLst/>
                <a:latin typeface="Arial" panose="020B0604020202020204" pitchFamily="34" charset="0"/>
              </a:rPr>
              <a:t>Automating various tasks in the cloud removes the repetition, inefficiency, and errors inherent in manual processes and intervention. Typical examples include the following:</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Resource allocation.</a:t>
            </a:r>
            <a:r>
              <a:rPr lang="en-US" b="0" i="0" dirty="0">
                <a:solidFill>
                  <a:srgbClr val="666666"/>
                </a:solidFill>
                <a:effectLst/>
                <a:latin typeface="Arial" panose="020B0604020202020204" pitchFamily="34" charset="0"/>
              </a:rPr>
              <a:t> </a:t>
            </a:r>
            <a:r>
              <a:rPr lang="en-US" b="0" i="0" dirty="0">
                <a:effectLst/>
                <a:latin typeface="Arial" panose="020B0604020202020204" pitchFamily="34" charset="0"/>
              </a:rPr>
              <a:t>Autoscaling</a:t>
            </a:r>
            <a:r>
              <a:rPr lang="en-US" b="0" i="0" dirty="0">
                <a:solidFill>
                  <a:srgbClr val="666666"/>
                </a:solidFill>
                <a:effectLst/>
                <a:latin typeface="Arial" panose="020B0604020202020204" pitchFamily="34" charset="0"/>
              </a:rPr>
              <a:t> -- the ability to scale up and down the use of computing, memory, or networking resources to match demand -- is a core tenet of cloud computing. It provides elasticity in resource usage and enables the pay-as-you-go cloud cost model.</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Configurations.</a:t>
            </a:r>
            <a:r>
              <a:rPr lang="en-US" b="0" i="0" dirty="0">
                <a:solidFill>
                  <a:srgbClr val="666666"/>
                </a:solidFill>
                <a:effectLst/>
                <a:latin typeface="Arial" panose="020B0604020202020204" pitchFamily="34" charset="0"/>
              </a:rPr>
              <a:t> Infrastructure configurations can be defined through templates and code and implemented automatically. In the cloud, opportunities for integration increase with associated cloud services.</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Development and deployment.</a:t>
            </a:r>
            <a:r>
              <a:rPr lang="en-US" b="0" i="0" dirty="0">
                <a:solidFill>
                  <a:srgbClr val="666666"/>
                </a:solidFill>
                <a:effectLst/>
                <a:latin typeface="Arial" panose="020B0604020202020204" pitchFamily="34" charset="0"/>
              </a:rPr>
              <a:t> Continuous software development relies upon automation for various steps, from code scans and version control to testing and deployment.</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Tagging.</a:t>
            </a:r>
            <a:r>
              <a:rPr lang="en-US" b="0" i="0" dirty="0">
                <a:solidFill>
                  <a:srgbClr val="666666"/>
                </a:solidFill>
                <a:effectLst/>
                <a:latin typeface="Arial" panose="020B0604020202020204" pitchFamily="34" charset="0"/>
              </a:rPr>
              <a:t> Assets can be tagged automatically based on specific criteria, context and conditions of operation.</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Security.</a:t>
            </a:r>
            <a:r>
              <a:rPr lang="en-US" b="0" i="0" dirty="0">
                <a:solidFill>
                  <a:srgbClr val="666666"/>
                </a:solidFill>
                <a:effectLst/>
                <a:latin typeface="Arial" panose="020B0604020202020204" pitchFamily="34" charset="0"/>
              </a:rPr>
              <a:t> Cloud environments can be set up with automated security controls that enable or restrict access to apps or data, and scan for vulnerabilities and unusual performance levels.</a:t>
            </a:r>
          </a:p>
          <a:p>
            <a:pPr algn="l">
              <a:spcBef>
                <a:spcPts val="1200"/>
              </a:spcBef>
              <a:buFont typeface="Arial" panose="020B0604020202020204" pitchFamily="34" charset="0"/>
              <a:buChar char="•"/>
            </a:pPr>
            <a:r>
              <a:rPr lang="en-US" b="1" i="0" dirty="0">
                <a:solidFill>
                  <a:srgbClr val="666666"/>
                </a:solidFill>
                <a:effectLst/>
                <a:latin typeface="Arial" panose="020B0604020202020204" pitchFamily="34" charset="0"/>
              </a:rPr>
              <a:t>Logging and monitoring.</a:t>
            </a:r>
            <a:r>
              <a:rPr lang="en-US" b="0" i="0" dirty="0">
                <a:solidFill>
                  <a:srgbClr val="666666"/>
                </a:solidFill>
                <a:effectLst/>
                <a:latin typeface="Arial" panose="020B0604020202020204" pitchFamily="34" charset="0"/>
              </a:rPr>
              <a:t> Cloud tools and functions can be set up to log all activity involving services and workloads in an environment. Monitoring filters can be set up to look for anomalies or unexpected events.</a:t>
            </a:r>
          </a:p>
        </p:txBody>
      </p:sp>
    </p:spTree>
    <p:extLst>
      <p:ext uri="{BB962C8B-B14F-4D97-AF65-F5344CB8AC3E}">
        <p14:creationId xmlns:p14="http://schemas.microsoft.com/office/powerpoint/2010/main" val="2398278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D990FC-D434-94BE-59D3-E827AD1448C0}"/>
              </a:ext>
            </a:extLst>
          </p:cNvPr>
          <p:cNvSpPr txBox="1"/>
          <p:nvPr/>
        </p:nvSpPr>
        <p:spPr>
          <a:xfrm>
            <a:off x="581891" y="1305342"/>
            <a:ext cx="10945091" cy="3939540"/>
          </a:xfrm>
          <a:prstGeom prst="rect">
            <a:avLst/>
          </a:prstGeom>
          <a:noFill/>
        </p:spPr>
        <p:txBody>
          <a:bodyPr wrap="square">
            <a:spAutoFit/>
          </a:bodyPr>
          <a:lstStyle/>
          <a:p>
            <a:pPr algn="l">
              <a:spcBef>
                <a:spcPts val="1200"/>
              </a:spcBef>
            </a:pPr>
            <a:r>
              <a:rPr lang="en-US" b="1" i="0" dirty="0">
                <a:solidFill>
                  <a:srgbClr val="323232"/>
                </a:solidFill>
                <a:effectLst/>
                <a:latin typeface="Arial" panose="020B0604020202020204" pitchFamily="34" charset="0"/>
              </a:rPr>
              <a:t>What are the benefits of cloud automation?</a:t>
            </a:r>
          </a:p>
          <a:p>
            <a:pPr algn="l">
              <a:spcBef>
                <a:spcPts val="1200"/>
              </a:spcBef>
            </a:pPr>
            <a:endParaRPr lang="en-US" b="1" i="0" dirty="0">
              <a:solidFill>
                <a:srgbClr val="323232"/>
              </a:solidFill>
              <a:effectLst/>
              <a:latin typeface="Arial" panose="020B0604020202020204" pitchFamily="34" charset="0"/>
            </a:endParaRPr>
          </a:p>
          <a:p>
            <a:pPr algn="l">
              <a:spcBef>
                <a:spcPts val="1200"/>
              </a:spcBef>
            </a:pPr>
            <a:r>
              <a:rPr lang="en-US" b="0" i="0" dirty="0">
                <a:solidFill>
                  <a:srgbClr val="666666"/>
                </a:solidFill>
                <a:effectLst/>
                <a:latin typeface="Arial" panose="020B0604020202020204" pitchFamily="34" charset="0"/>
              </a:rPr>
              <a:t>When implemented properly, cloud automation offers many benefits, such as the following:</a:t>
            </a:r>
          </a:p>
          <a:p>
            <a:pPr algn="l">
              <a:spcBef>
                <a:spcPts val="1200"/>
              </a:spcBef>
              <a:buFont typeface="Arial" panose="020B0604020202020204" pitchFamily="34" charset="0"/>
              <a:buChar char="•"/>
            </a:pPr>
            <a:r>
              <a:rPr lang="en-US" b="0" i="0" dirty="0">
                <a:solidFill>
                  <a:srgbClr val="666666"/>
                </a:solidFill>
                <a:effectLst/>
                <a:latin typeface="Arial" panose="020B0604020202020204" pitchFamily="34" charset="0"/>
              </a:rPr>
              <a:t>it saves an IT team time and money;</a:t>
            </a:r>
          </a:p>
          <a:p>
            <a:pPr algn="l">
              <a:spcBef>
                <a:spcPts val="1200"/>
              </a:spcBef>
              <a:buFont typeface="Arial" panose="020B0604020202020204" pitchFamily="34" charset="0"/>
              <a:buChar char="•"/>
            </a:pPr>
            <a:r>
              <a:rPr lang="en-US" b="0" i="0" dirty="0">
                <a:solidFill>
                  <a:srgbClr val="666666"/>
                </a:solidFill>
                <a:effectLst/>
                <a:latin typeface="Arial" panose="020B0604020202020204" pitchFamily="34" charset="0"/>
              </a:rPr>
              <a:t>it is faster, more secure, and more scalable than manually performing tasks;</a:t>
            </a:r>
          </a:p>
          <a:p>
            <a:pPr algn="l">
              <a:spcBef>
                <a:spcPts val="1200"/>
              </a:spcBef>
              <a:buFont typeface="Arial" panose="020B0604020202020204" pitchFamily="34" charset="0"/>
              <a:buChar char="•"/>
            </a:pPr>
            <a:r>
              <a:rPr lang="en-US" b="0" i="0" dirty="0">
                <a:solidFill>
                  <a:srgbClr val="666666"/>
                </a:solidFill>
                <a:effectLst/>
                <a:latin typeface="Arial" panose="020B0604020202020204" pitchFamily="34" charset="0"/>
              </a:rPr>
              <a:t>it leads to fewer errors, as organizations can construct more predictable and reliable workflows; and</a:t>
            </a:r>
          </a:p>
          <a:p>
            <a:pPr algn="l">
              <a:spcBef>
                <a:spcPts val="1200"/>
              </a:spcBef>
              <a:buFont typeface="Arial" panose="020B0604020202020204" pitchFamily="34" charset="0"/>
              <a:buChar char="•"/>
            </a:pPr>
            <a:r>
              <a:rPr lang="en-US" b="0" i="0" dirty="0">
                <a:solidFill>
                  <a:srgbClr val="666666"/>
                </a:solidFill>
                <a:effectLst/>
                <a:latin typeface="Arial" panose="020B0604020202020204" pitchFamily="34" charset="0"/>
              </a:rPr>
              <a:t>it contributes directly to better IT and</a:t>
            </a:r>
            <a:r>
              <a:rPr lang="en-US" b="0" i="0" dirty="0">
                <a:effectLst/>
                <a:latin typeface="Arial" panose="020B0604020202020204" pitchFamily="34" charset="0"/>
              </a:rPr>
              <a:t> corporate governance</a:t>
            </a:r>
            <a:r>
              <a:rPr lang="en-US" b="0" i="0" dirty="0">
                <a:solidFill>
                  <a:srgbClr val="666666"/>
                </a:solidFill>
                <a:effectLst/>
                <a:latin typeface="Arial" panose="020B0604020202020204" pitchFamily="34" charset="0"/>
              </a:rPr>
              <a:t>.</a:t>
            </a:r>
          </a:p>
          <a:p>
            <a:pPr algn="l">
              <a:spcBef>
                <a:spcPts val="1200"/>
              </a:spcBef>
            </a:pPr>
            <a:r>
              <a:rPr lang="en-US" b="0" i="0" dirty="0">
                <a:solidFill>
                  <a:srgbClr val="666666"/>
                </a:solidFill>
                <a:effectLst/>
                <a:latin typeface="Arial" panose="020B0604020202020204" pitchFamily="34" charset="0"/>
              </a:rPr>
              <a:t>Cloud automation also enables IT teams, freed from repetitive and manual administrative tasks, to focus on higher-level work that more closely aligns with an organization's business needs, such as integrating higher-level cloud services or developing new product features.</a:t>
            </a:r>
          </a:p>
        </p:txBody>
      </p:sp>
    </p:spTree>
    <p:extLst>
      <p:ext uri="{BB962C8B-B14F-4D97-AF65-F5344CB8AC3E}">
        <p14:creationId xmlns:p14="http://schemas.microsoft.com/office/powerpoint/2010/main" val="5485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AA5888-61CA-7AE1-A607-5628D391359E}"/>
              </a:ext>
            </a:extLst>
          </p:cNvPr>
          <p:cNvSpPr txBox="1"/>
          <p:nvPr/>
        </p:nvSpPr>
        <p:spPr>
          <a:xfrm>
            <a:off x="637309" y="446775"/>
            <a:ext cx="10515600" cy="4431983"/>
          </a:xfrm>
          <a:prstGeom prst="rect">
            <a:avLst/>
          </a:prstGeom>
          <a:noFill/>
        </p:spPr>
        <p:txBody>
          <a:bodyPr wrap="square">
            <a:spAutoFit/>
          </a:bodyPr>
          <a:lstStyle/>
          <a:p>
            <a:pPr algn="just">
              <a:spcBef>
                <a:spcPts val="1200"/>
              </a:spcBef>
            </a:pPr>
            <a:r>
              <a:rPr lang="en-US" b="1" i="0" dirty="0">
                <a:solidFill>
                  <a:srgbClr val="323232"/>
                </a:solidFill>
                <a:effectLst/>
                <a:latin typeface="Arial" panose="020B0604020202020204" pitchFamily="34" charset="0"/>
              </a:rPr>
              <a:t>What are the differences between cloud automation and cloud orchestration?</a:t>
            </a:r>
          </a:p>
          <a:p>
            <a:pPr algn="just">
              <a:spcBef>
                <a:spcPts val="1200"/>
              </a:spcBef>
            </a:pPr>
            <a:r>
              <a:rPr lang="en-US" b="0" i="0" dirty="0">
                <a:solidFill>
                  <a:srgbClr val="666666"/>
                </a:solidFill>
                <a:effectLst/>
                <a:latin typeface="Arial" panose="020B0604020202020204" pitchFamily="34" charset="0"/>
              </a:rPr>
              <a:t>Cloud automation invokes various steps and processes to deploy and manage workloads in the cloud with minimal or no human intervention. Cloud orchestration describes how an administrator codifies and coordinates those automated tasks to occur at specific times and in specific sequences for specific purposes.</a:t>
            </a:r>
          </a:p>
          <a:p>
            <a:pPr algn="just">
              <a:spcBef>
                <a:spcPts val="1200"/>
              </a:spcBef>
            </a:pPr>
            <a:r>
              <a:rPr lang="en-US" b="0" i="0" dirty="0">
                <a:solidFill>
                  <a:srgbClr val="666666"/>
                </a:solidFill>
                <a:effectLst/>
                <a:latin typeface="Arial" panose="020B0604020202020204" pitchFamily="34" charset="0"/>
              </a:rPr>
              <a:t>Cloud automation and orchestration are complementary and codependent. No orchestration process is entirely manual, and automated tasks are by nature part of an orchestration process.</a:t>
            </a:r>
          </a:p>
          <a:p>
            <a:pPr algn="just">
              <a:spcBef>
                <a:spcPts val="1200"/>
              </a:spcBef>
            </a:pPr>
            <a:r>
              <a:rPr lang="en-US" b="0" i="0" dirty="0">
                <a:solidFill>
                  <a:srgbClr val="666666"/>
                </a:solidFill>
                <a:effectLst/>
                <a:latin typeface="Arial" panose="020B0604020202020204" pitchFamily="34" charset="0"/>
              </a:rPr>
              <a:t>Consider regularly scheduled data backup and recovery using the cloud. IT staff uses a tool natively from the cloud platform provider or a third party to plan a sequence of tasks based on logical events, such as time of day or discovery of error codes. This entire process from start to finish represents cloud orchestration. Individual parts of the backup process are automated, such as the actual data backup and notifications that the process was successful. If error codes are discovered, another orchestration of processes kicks off to alert staff to switch to take corrective action to repeat or manually complete the backup, and to troubleshoot what went wrong.</a:t>
            </a:r>
          </a:p>
        </p:txBody>
      </p:sp>
    </p:spTree>
    <p:extLst>
      <p:ext uri="{BB962C8B-B14F-4D97-AF65-F5344CB8AC3E}">
        <p14:creationId xmlns:p14="http://schemas.microsoft.com/office/powerpoint/2010/main" val="1718169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BC88E3-E5FA-BA69-3039-49D6A20ABBB9}"/>
              </a:ext>
            </a:extLst>
          </p:cNvPr>
          <p:cNvSpPr txBox="1"/>
          <p:nvPr/>
        </p:nvSpPr>
        <p:spPr>
          <a:xfrm>
            <a:off x="346364" y="305068"/>
            <a:ext cx="11637818" cy="6001643"/>
          </a:xfrm>
          <a:prstGeom prst="rect">
            <a:avLst/>
          </a:prstGeom>
          <a:noFill/>
        </p:spPr>
        <p:txBody>
          <a:bodyPr wrap="square">
            <a:spAutoFit/>
          </a:bodyPr>
          <a:lstStyle/>
          <a:p>
            <a:pPr algn="just"/>
            <a:r>
              <a:rPr lang="en-IN" sz="1600" b="1" i="0" dirty="0">
                <a:effectLst/>
                <a:latin typeface="Arial" panose="020B0604020202020204" pitchFamily="34" charset="0"/>
              </a:rPr>
              <a:t>Cloud automation tools</a:t>
            </a:r>
          </a:p>
          <a:p>
            <a:pPr algn="just"/>
            <a:r>
              <a:rPr lang="en-IN" sz="1600" dirty="0">
                <a:solidFill>
                  <a:srgbClr val="666666"/>
                </a:solidFill>
                <a:effectLst/>
              </a:rPr>
              <a:t>There is no single cloud automation tool, platform or framework. A myriad of different tools and platforms can be used to automate one task or many, ranging from on-premises tools for private clouds to hosted services from public cloud providers.</a:t>
            </a:r>
          </a:p>
          <a:p>
            <a:pPr algn="just"/>
            <a:r>
              <a:rPr lang="en-IN" sz="1600" dirty="0">
                <a:solidFill>
                  <a:srgbClr val="666666"/>
                </a:solidFill>
                <a:effectLst/>
              </a:rPr>
              <a:t>Examples of automation services from public cloud providers include the following:</a:t>
            </a:r>
          </a:p>
          <a:p>
            <a:pPr algn="just">
              <a:buFont typeface="Arial" panose="020B0604020202020204" pitchFamily="34" charset="0"/>
              <a:buChar char="•"/>
            </a:pPr>
            <a:r>
              <a:rPr lang="en-IN" sz="1600" dirty="0">
                <a:solidFill>
                  <a:srgbClr val="666666"/>
                </a:solidFill>
                <a:effectLst/>
              </a:rPr>
              <a:t>AWS Config, AWS CloudFormation, AWS EC2 Systems Manager;</a:t>
            </a:r>
          </a:p>
          <a:p>
            <a:pPr algn="just">
              <a:buFont typeface="Arial" panose="020B0604020202020204" pitchFamily="34" charset="0"/>
              <a:buChar char="•"/>
            </a:pPr>
            <a:r>
              <a:rPr lang="en-IN" sz="1600" dirty="0">
                <a:solidFill>
                  <a:srgbClr val="666666"/>
                </a:solidFill>
                <a:effectLst/>
              </a:rPr>
              <a:t>Microsoft Azure Resource Manager, Azure Automation;</a:t>
            </a:r>
          </a:p>
          <a:p>
            <a:pPr algn="just">
              <a:buFont typeface="Arial" panose="020B0604020202020204" pitchFamily="34" charset="0"/>
              <a:buChar char="•"/>
            </a:pPr>
            <a:r>
              <a:rPr lang="en-IN" sz="1600" dirty="0">
                <a:solidFill>
                  <a:srgbClr val="666666"/>
                </a:solidFill>
                <a:effectLst/>
              </a:rPr>
              <a:t>Google Cloud Composer, Cloud Deployment Manager; and</a:t>
            </a:r>
          </a:p>
          <a:p>
            <a:pPr algn="just">
              <a:buFont typeface="Arial" panose="020B0604020202020204" pitchFamily="34" charset="0"/>
              <a:buChar char="•"/>
            </a:pPr>
            <a:r>
              <a:rPr lang="en-IN" sz="1600" dirty="0">
                <a:solidFill>
                  <a:srgbClr val="666666"/>
                </a:solidFill>
                <a:effectLst/>
              </a:rPr>
              <a:t>IBM Cloud Orchestrator.</a:t>
            </a:r>
          </a:p>
          <a:p>
            <a:pPr algn="just"/>
            <a:r>
              <a:rPr lang="en-IN" sz="1600" dirty="0">
                <a:solidFill>
                  <a:srgbClr val="666666"/>
                </a:solidFill>
                <a:effectLst/>
              </a:rPr>
              <a:t>Configuration management tools offer many cloud automation capabilities, particularly with an infrastructure-as-code setup. Examples include the following:</a:t>
            </a:r>
          </a:p>
          <a:p>
            <a:pPr algn="just">
              <a:buFont typeface="Arial" panose="020B0604020202020204" pitchFamily="34" charset="0"/>
              <a:buChar char="•"/>
            </a:pPr>
            <a:r>
              <a:rPr lang="en-IN" sz="1600" dirty="0">
                <a:solidFill>
                  <a:srgbClr val="666666"/>
                </a:solidFill>
                <a:effectLst/>
              </a:rPr>
              <a:t>Red Hat Ansible</a:t>
            </a:r>
          </a:p>
          <a:p>
            <a:pPr algn="just">
              <a:buFont typeface="Arial" panose="020B0604020202020204" pitchFamily="34" charset="0"/>
              <a:buChar char="•"/>
            </a:pPr>
            <a:r>
              <a:rPr lang="en-IN" sz="1600" dirty="0">
                <a:solidFill>
                  <a:srgbClr val="666666"/>
                </a:solidFill>
                <a:effectLst/>
              </a:rPr>
              <a:t>Puppet Enterprise</a:t>
            </a:r>
          </a:p>
          <a:p>
            <a:pPr algn="just">
              <a:buFont typeface="Arial" panose="020B0604020202020204" pitchFamily="34" charset="0"/>
              <a:buChar char="•"/>
            </a:pPr>
            <a:r>
              <a:rPr lang="en-IN" sz="1600" dirty="0">
                <a:solidFill>
                  <a:srgbClr val="666666"/>
                </a:solidFill>
                <a:effectLst/>
              </a:rPr>
              <a:t>Chef Automate</a:t>
            </a:r>
          </a:p>
          <a:p>
            <a:pPr algn="just">
              <a:buFont typeface="Arial" panose="020B0604020202020204" pitchFamily="34" charset="0"/>
              <a:buChar char="•"/>
            </a:pPr>
            <a:r>
              <a:rPr lang="en-IN" sz="1600" dirty="0">
                <a:solidFill>
                  <a:srgbClr val="666666"/>
                </a:solidFill>
                <a:effectLst/>
              </a:rPr>
              <a:t>Salt/SaltStack</a:t>
            </a:r>
          </a:p>
          <a:p>
            <a:pPr algn="just">
              <a:buFont typeface="Arial" panose="020B0604020202020204" pitchFamily="34" charset="0"/>
              <a:buChar char="•"/>
            </a:pPr>
            <a:r>
              <a:rPr lang="en-IN" sz="1600" dirty="0">
                <a:solidFill>
                  <a:srgbClr val="666666"/>
                </a:solidFill>
                <a:effectLst/>
              </a:rPr>
              <a:t>HashiCorp Terraform</a:t>
            </a:r>
          </a:p>
          <a:p>
            <a:pPr algn="just"/>
            <a:r>
              <a:rPr lang="en-IN" sz="1600" dirty="0">
                <a:solidFill>
                  <a:srgbClr val="666666"/>
                </a:solidFill>
                <a:effectLst/>
              </a:rPr>
              <a:t>Other orchestration tool options include Broadcom (CA Technologies) </a:t>
            </a:r>
            <a:r>
              <a:rPr lang="en-IN" sz="1600" dirty="0" err="1">
                <a:solidFill>
                  <a:srgbClr val="666666"/>
                </a:solidFill>
                <a:effectLst/>
              </a:rPr>
              <a:t>Automic</a:t>
            </a:r>
            <a:r>
              <a:rPr lang="en-IN" sz="1600" dirty="0">
                <a:solidFill>
                  <a:srgbClr val="666666"/>
                </a:solidFill>
                <a:effectLst/>
              </a:rPr>
              <a:t> and Cloudify Orchestration Engine and Workflow Engine.</a:t>
            </a:r>
          </a:p>
          <a:p>
            <a:pPr algn="just"/>
            <a:r>
              <a:rPr lang="en-IN" sz="1600" dirty="0">
                <a:solidFill>
                  <a:srgbClr val="666666"/>
                </a:solidFill>
                <a:effectLst/>
              </a:rPr>
              <a:t>Many multi-cloud management vendors incorporate automation capabilities into their tools. Some prominent ones are:</a:t>
            </a:r>
          </a:p>
          <a:p>
            <a:pPr algn="just">
              <a:buFont typeface="Arial" panose="020B0604020202020204" pitchFamily="34" charset="0"/>
              <a:buChar char="•"/>
            </a:pPr>
            <a:r>
              <a:rPr lang="en-IN" sz="1600" dirty="0">
                <a:solidFill>
                  <a:srgbClr val="666666"/>
                </a:solidFill>
                <a:effectLst/>
              </a:rPr>
              <a:t>VMware</a:t>
            </a:r>
          </a:p>
          <a:p>
            <a:pPr algn="just">
              <a:buFont typeface="Arial" panose="020B0604020202020204" pitchFamily="34" charset="0"/>
              <a:buChar char="•"/>
            </a:pPr>
            <a:r>
              <a:rPr lang="en-IN" sz="1600" dirty="0">
                <a:solidFill>
                  <a:srgbClr val="666666"/>
                </a:solidFill>
                <a:effectLst/>
              </a:rPr>
              <a:t>CloudBolt</a:t>
            </a:r>
          </a:p>
          <a:p>
            <a:pPr algn="just">
              <a:buFont typeface="Arial" panose="020B0604020202020204" pitchFamily="34" charset="0"/>
              <a:buChar char="•"/>
            </a:pPr>
            <a:r>
              <a:rPr lang="en-IN" sz="1600" dirty="0">
                <a:solidFill>
                  <a:srgbClr val="666666"/>
                </a:solidFill>
                <a:effectLst/>
              </a:rPr>
              <a:t>CloudSphere (Hypergrid)</a:t>
            </a:r>
          </a:p>
          <a:p>
            <a:pPr algn="just">
              <a:buFont typeface="Arial" panose="020B0604020202020204" pitchFamily="34" charset="0"/>
              <a:buChar char="•"/>
            </a:pPr>
            <a:r>
              <a:rPr lang="en-IN" sz="1600" dirty="0">
                <a:solidFill>
                  <a:srgbClr val="666666"/>
                </a:solidFill>
                <a:effectLst/>
              </a:rPr>
              <a:t>Snow (Embotics)</a:t>
            </a:r>
          </a:p>
          <a:p>
            <a:pPr algn="just">
              <a:buFont typeface="Arial" panose="020B0604020202020204" pitchFamily="34" charset="0"/>
              <a:buChar char="•"/>
            </a:pPr>
            <a:r>
              <a:rPr lang="en-IN" sz="1600" dirty="0">
                <a:solidFill>
                  <a:srgbClr val="666666"/>
                </a:solidFill>
                <a:effectLst/>
              </a:rPr>
              <a:t>Morpheus Data</a:t>
            </a:r>
          </a:p>
          <a:p>
            <a:pPr algn="just">
              <a:buFont typeface="Arial" panose="020B0604020202020204" pitchFamily="34" charset="0"/>
              <a:buChar char="•"/>
            </a:pPr>
            <a:r>
              <a:rPr lang="en-IN" sz="1600" dirty="0" err="1">
                <a:solidFill>
                  <a:srgbClr val="666666"/>
                </a:solidFill>
                <a:effectLst/>
              </a:rPr>
              <a:t>Scalr</a:t>
            </a:r>
            <a:endParaRPr lang="en-IN" sz="1600" dirty="0">
              <a:solidFill>
                <a:srgbClr val="666666"/>
              </a:solidFill>
              <a:effectLst/>
            </a:endParaRPr>
          </a:p>
          <a:p>
            <a:pPr algn="just">
              <a:buFont typeface="Arial" panose="020B0604020202020204" pitchFamily="34" charset="0"/>
              <a:buChar char="•"/>
            </a:pPr>
            <a:r>
              <a:rPr lang="en-IN" sz="1600" dirty="0">
                <a:solidFill>
                  <a:srgbClr val="666666"/>
                </a:solidFill>
                <a:effectLst/>
              </a:rPr>
              <a:t>Flexera (</a:t>
            </a:r>
            <a:r>
              <a:rPr lang="en-IN" sz="1600" dirty="0" err="1">
                <a:solidFill>
                  <a:srgbClr val="666666"/>
                </a:solidFill>
                <a:effectLst/>
              </a:rPr>
              <a:t>RightScale</a:t>
            </a:r>
            <a:r>
              <a:rPr lang="en-IN" sz="1600" dirty="0">
                <a:solidFill>
                  <a:srgbClr val="666666"/>
                </a:solidFill>
                <a:effectLst/>
              </a:rPr>
              <a:t>)</a:t>
            </a:r>
            <a:endParaRPr lang="en-IN" sz="1600" dirty="0"/>
          </a:p>
        </p:txBody>
      </p:sp>
    </p:spTree>
    <p:extLst>
      <p:ext uri="{BB962C8B-B14F-4D97-AF65-F5344CB8AC3E}">
        <p14:creationId xmlns:p14="http://schemas.microsoft.com/office/powerpoint/2010/main" val="79573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0CFBE-D1BC-2745-3867-FF9AD48A1190}"/>
              </a:ext>
            </a:extLst>
          </p:cNvPr>
          <p:cNvPicPr>
            <a:picLocks noChangeAspect="1"/>
          </p:cNvPicPr>
          <p:nvPr/>
        </p:nvPicPr>
        <p:blipFill>
          <a:blip r:embed="rId2"/>
          <a:stretch>
            <a:fillRect/>
          </a:stretch>
        </p:blipFill>
        <p:spPr>
          <a:xfrm>
            <a:off x="392699" y="579949"/>
            <a:ext cx="11120427" cy="5349796"/>
          </a:xfrm>
          <a:prstGeom prst="rect">
            <a:avLst/>
          </a:prstGeom>
        </p:spPr>
      </p:pic>
    </p:spTree>
    <p:extLst>
      <p:ext uri="{BB962C8B-B14F-4D97-AF65-F5344CB8AC3E}">
        <p14:creationId xmlns:p14="http://schemas.microsoft.com/office/powerpoint/2010/main" val="2676521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95502-3D88-3718-5775-D03DF92BFD44}"/>
              </a:ext>
            </a:extLst>
          </p:cNvPr>
          <p:cNvSpPr txBox="1"/>
          <p:nvPr/>
        </p:nvSpPr>
        <p:spPr>
          <a:xfrm>
            <a:off x="290946" y="237897"/>
            <a:ext cx="6096000" cy="369332"/>
          </a:xfrm>
          <a:prstGeom prst="rect">
            <a:avLst/>
          </a:prstGeom>
          <a:noFill/>
        </p:spPr>
        <p:txBody>
          <a:bodyPr wrap="square">
            <a:spAutoFit/>
          </a:bodyPr>
          <a:lstStyle/>
          <a:p>
            <a:pPr algn="l"/>
            <a:r>
              <a:rPr lang="en-IN" b="1" i="0" dirty="0">
                <a:effectLst/>
                <a:latin typeface="Open Sans" panose="020B0606030504020204" pitchFamily="34" charset="0"/>
              </a:rPr>
              <a:t>Case Study: Private Cloud</a:t>
            </a:r>
          </a:p>
        </p:txBody>
      </p:sp>
      <p:pic>
        <p:nvPicPr>
          <p:cNvPr id="6" name="Picture 5">
            <a:extLst>
              <a:ext uri="{FF2B5EF4-FFF2-40B4-BE49-F238E27FC236}">
                <a16:creationId xmlns:a16="http://schemas.microsoft.com/office/drawing/2014/main" id="{BE476A5B-F91D-A20C-A225-269A42A8A525}"/>
              </a:ext>
            </a:extLst>
          </p:cNvPr>
          <p:cNvPicPr>
            <a:picLocks noChangeAspect="1"/>
          </p:cNvPicPr>
          <p:nvPr/>
        </p:nvPicPr>
        <p:blipFill>
          <a:blip r:embed="rId2"/>
          <a:stretch>
            <a:fillRect/>
          </a:stretch>
        </p:blipFill>
        <p:spPr>
          <a:xfrm>
            <a:off x="462820" y="822329"/>
            <a:ext cx="11368961" cy="5797774"/>
          </a:xfrm>
          <a:prstGeom prst="rect">
            <a:avLst/>
          </a:prstGeom>
        </p:spPr>
      </p:pic>
    </p:spTree>
    <p:extLst>
      <p:ext uri="{BB962C8B-B14F-4D97-AF65-F5344CB8AC3E}">
        <p14:creationId xmlns:p14="http://schemas.microsoft.com/office/powerpoint/2010/main" val="4218337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E1BCC-4CD4-D5C9-6531-4E7EA9315FB3}"/>
              </a:ext>
            </a:extLst>
          </p:cNvPr>
          <p:cNvPicPr>
            <a:picLocks noChangeAspect="1"/>
          </p:cNvPicPr>
          <p:nvPr/>
        </p:nvPicPr>
        <p:blipFill>
          <a:blip r:embed="rId2"/>
          <a:stretch>
            <a:fillRect/>
          </a:stretch>
        </p:blipFill>
        <p:spPr>
          <a:xfrm>
            <a:off x="483592" y="875222"/>
            <a:ext cx="11029535" cy="5747251"/>
          </a:xfrm>
          <a:prstGeom prst="rect">
            <a:avLst/>
          </a:prstGeom>
        </p:spPr>
      </p:pic>
      <p:sp>
        <p:nvSpPr>
          <p:cNvPr id="4" name="TextBox 3">
            <a:extLst>
              <a:ext uri="{FF2B5EF4-FFF2-40B4-BE49-F238E27FC236}">
                <a16:creationId xmlns:a16="http://schemas.microsoft.com/office/drawing/2014/main" id="{85AA3BD0-55E2-2F69-C491-2C6AB9F0F1CC}"/>
              </a:ext>
            </a:extLst>
          </p:cNvPr>
          <p:cNvSpPr txBox="1"/>
          <p:nvPr/>
        </p:nvSpPr>
        <p:spPr>
          <a:xfrm>
            <a:off x="290946" y="237897"/>
            <a:ext cx="6096000" cy="369332"/>
          </a:xfrm>
          <a:prstGeom prst="rect">
            <a:avLst/>
          </a:prstGeom>
          <a:noFill/>
        </p:spPr>
        <p:txBody>
          <a:bodyPr wrap="square">
            <a:spAutoFit/>
          </a:bodyPr>
          <a:lstStyle/>
          <a:p>
            <a:pPr algn="l"/>
            <a:r>
              <a:rPr lang="en-IN" b="1" i="0" dirty="0">
                <a:effectLst/>
                <a:latin typeface="Open Sans" panose="020B0606030504020204" pitchFamily="34" charset="0"/>
              </a:rPr>
              <a:t>Case Study: Private Cloud</a:t>
            </a:r>
          </a:p>
        </p:txBody>
      </p:sp>
    </p:spTree>
    <p:extLst>
      <p:ext uri="{BB962C8B-B14F-4D97-AF65-F5344CB8AC3E}">
        <p14:creationId xmlns:p14="http://schemas.microsoft.com/office/powerpoint/2010/main" val="3482908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F33F7-F780-AFB6-190D-0D0787FF05AA}"/>
              </a:ext>
            </a:extLst>
          </p:cNvPr>
          <p:cNvSpPr txBox="1"/>
          <p:nvPr/>
        </p:nvSpPr>
        <p:spPr>
          <a:xfrm>
            <a:off x="290946" y="237897"/>
            <a:ext cx="6096000" cy="369332"/>
          </a:xfrm>
          <a:prstGeom prst="rect">
            <a:avLst/>
          </a:prstGeom>
          <a:noFill/>
        </p:spPr>
        <p:txBody>
          <a:bodyPr wrap="square">
            <a:spAutoFit/>
          </a:bodyPr>
          <a:lstStyle/>
          <a:p>
            <a:pPr algn="l"/>
            <a:r>
              <a:rPr lang="en-IN" b="1" i="0" dirty="0">
                <a:effectLst/>
                <a:latin typeface="Open Sans" panose="020B0606030504020204" pitchFamily="34" charset="0"/>
              </a:rPr>
              <a:t>Case Study: Private Cloud</a:t>
            </a:r>
          </a:p>
        </p:txBody>
      </p:sp>
      <p:pic>
        <p:nvPicPr>
          <p:cNvPr id="4" name="Picture 3">
            <a:extLst>
              <a:ext uri="{FF2B5EF4-FFF2-40B4-BE49-F238E27FC236}">
                <a16:creationId xmlns:a16="http://schemas.microsoft.com/office/drawing/2014/main" id="{A1F5A8B9-2B1F-6911-A721-A5B3D5F16091}"/>
              </a:ext>
            </a:extLst>
          </p:cNvPr>
          <p:cNvPicPr>
            <a:picLocks noChangeAspect="1"/>
          </p:cNvPicPr>
          <p:nvPr/>
        </p:nvPicPr>
        <p:blipFill>
          <a:blip r:embed="rId2"/>
          <a:stretch>
            <a:fillRect/>
          </a:stretch>
        </p:blipFill>
        <p:spPr>
          <a:xfrm>
            <a:off x="290946" y="1011594"/>
            <a:ext cx="11346872" cy="5278370"/>
          </a:xfrm>
          <a:prstGeom prst="rect">
            <a:avLst/>
          </a:prstGeom>
        </p:spPr>
      </p:pic>
    </p:spTree>
    <p:extLst>
      <p:ext uri="{BB962C8B-B14F-4D97-AF65-F5344CB8AC3E}">
        <p14:creationId xmlns:p14="http://schemas.microsoft.com/office/powerpoint/2010/main" val="11647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33572-5EB9-A14E-849B-8705327BB13F}"/>
              </a:ext>
            </a:extLst>
          </p:cNvPr>
          <p:cNvPicPr>
            <a:picLocks noChangeAspect="1"/>
          </p:cNvPicPr>
          <p:nvPr/>
        </p:nvPicPr>
        <p:blipFill>
          <a:blip r:embed="rId2"/>
          <a:stretch>
            <a:fillRect/>
          </a:stretch>
        </p:blipFill>
        <p:spPr>
          <a:xfrm>
            <a:off x="1022350" y="438603"/>
            <a:ext cx="10147300" cy="5980793"/>
          </a:xfrm>
          <a:prstGeom prst="rect">
            <a:avLst/>
          </a:prstGeom>
        </p:spPr>
      </p:pic>
    </p:spTree>
    <p:extLst>
      <p:ext uri="{BB962C8B-B14F-4D97-AF65-F5344CB8AC3E}">
        <p14:creationId xmlns:p14="http://schemas.microsoft.com/office/powerpoint/2010/main" val="1098118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075DCB-9828-EA4B-9EB0-A18CB27B8FA1}"/>
              </a:ext>
            </a:extLst>
          </p:cNvPr>
          <p:cNvPicPr>
            <a:picLocks noChangeAspect="1"/>
          </p:cNvPicPr>
          <p:nvPr/>
        </p:nvPicPr>
        <p:blipFill>
          <a:blip r:embed="rId2"/>
          <a:stretch>
            <a:fillRect/>
          </a:stretch>
        </p:blipFill>
        <p:spPr>
          <a:xfrm>
            <a:off x="1168400" y="558800"/>
            <a:ext cx="9855200" cy="5740400"/>
          </a:xfrm>
          <a:prstGeom prst="rect">
            <a:avLst/>
          </a:prstGeom>
        </p:spPr>
      </p:pic>
    </p:spTree>
    <p:extLst>
      <p:ext uri="{BB962C8B-B14F-4D97-AF65-F5344CB8AC3E}">
        <p14:creationId xmlns:p14="http://schemas.microsoft.com/office/powerpoint/2010/main" val="1336498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37EAE7-628B-644B-A0D3-07C16788F7BF}"/>
              </a:ext>
            </a:extLst>
          </p:cNvPr>
          <p:cNvPicPr>
            <a:picLocks noChangeAspect="1"/>
          </p:cNvPicPr>
          <p:nvPr/>
        </p:nvPicPr>
        <p:blipFill>
          <a:blip r:embed="rId2"/>
          <a:stretch>
            <a:fillRect/>
          </a:stretch>
        </p:blipFill>
        <p:spPr>
          <a:xfrm>
            <a:off x="1530350" y="146443"/>
            <a:ext cx="9131300" cy="6489700"/>
          </a:xfrm>
          <a:prstGeom prst="rect">
            <a:avLst/>
          </a:prstGeom>
        </p:spPr>
      </p:pic>
    </p:spTree>
    <p:extLst>
      <p:ext uri="{BB962C8B-B14F-4D97-AF65-F5344CB8AC3E}">
        <p14:creationId xmlns:p14="http://schemas.microsoft.com/office/powerpoint/2010/main" val="2962587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B81F8-14C4-BA47-9F2E-727A591D0458}"/>
              </a:ext>
            </a:extLst>
          </p:cNvPr>
          <p:cNvPicPr>
            <a:picLocks noChangeAspect="1"/>
          </p:cNvPicPr>
          <p:nvPr/>
        </p:nvPicPr>
        <p:blipFill>
          <a:blip r:embed="rId2"/>
          <a:stretch>
            <a:fillRect/>
          </a:stretch>
        </p:blipFill>
        <p:spPr>
          <a:xfrm>
            <a:off x="838199" y="725260"/>
            <a:ext cx="10816771" cy="5407479"/>
          </a:xfrm>
          <a:prstGeom prst="rect">
            <a:avLst/>
          </a:prstGeom>
        </p:spPr>
      </p:pic>
    </p:spTree>
    <p:extLst>
      <p:ext uri="{BB962C8B-B14F-4D97-AF65-F5344CB8AC3E}">
        <p14:creationId xmlns:p14="http://schemas.microsoft.com/office/powerpoint/2010/main" val="2581092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98BD02-A42B-DB4D-AA7B-42A7DE3D8854}"/>
              </a:ext>
            </a:extLst>
          </p:cNvPr>
          <p:cNvPicPr>
            <a:picLocks noChangeAspect="1"/>
          </p:cNvPicPr>
          <p:nvPr/>
        </p:nvPicPr>
        <p:blipFill>
          <a:blip r:embed="rId2"/>
          <a:stretch>
            <a:fillRect/>
          </a:stretch>
        </p:blipFill>
        <p:spPr>
          <a:xfrm>
            <a:off x="333632" y="473363"/>
            <a:ext cx="11524735" cy="5606926"/>
          </a:xfrm>
          <a:prstGeom prst="rect">
            <a:avLst/>
          </a:prstGeom>
        </p:spPr>
      </p:pic>
    </p:spTree>
    <p:extLst>
      <p:ext uri="{BB962C8B-B14F-4D97-AF65-F5344CB8AC3E}">
        <p14:creationId xmlns:p14="http://schemas.microsoft.com/office/powerpoint/2010/main" val="2696196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4344</TotalTime>
  <Words>1188</Words>
  <Application>Microsoft Office PowerPoint</Application>
  <PresentationFormat>Widescreen</PresentationFormat>
  <Paragraphs>74</Paragraphs>
  <Slides>48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microsoft yahei</vt:lpstr>
      <vt:lpstr>Arial</vt:lpstr>
      <vt:lpstr>Calibri</vt:lpstr>
      <vt:lpstr>Calibri Light</vt:lpstr>
      <vt:lpstr>erdana</vt:lpstr>
      <vt:lpstr>Franklin Gothic Medium</vt:lpstr>
      <vt:lpstr>inter-bold</vt:lpstr>
      <vt:lpstr>inter-regular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Shiladitya Bhattacharjee - Dr (R&amp;I/UTP)</dc:creator>
  <cp:lastModifiedBy>Dr. Ambika Aggarwal</cp:lastModifiedBy>
  <cp:revision>16</cp:revision>
  <dcterms:created xsi:type="dcterms:W3CDTF">2022-09-20T17:51:31Z</dcterms:created>
  <dcterms:modified xsi:type="dcterms:W3CDTF">2024-04-09T07:48:19Z</dcterms:modified>
</cp:coreProperties>
</file>